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7" r:id="rId5"/>
    <p:sldId id="258" r:id="rId6"/>
    <p:sldId id="259" r:id="rId7"/>
    <p:sldId id="294" r:id="rId8"/>
    <p:sldId id="261" r:id="rId9"/>
    <p:sldId id="262" r:id="rId10"/>
    <p:sldId id="263" r:id="rId11"/>
    <p:sldId id="264" r:id="rId12"/>
    <p:sldId id="267" r:id="rId13"/>
    <p:sldId id="268" r:id="rId14"/>
    <p:sldId id="265" r:id="rId15"/>
    <p:sldId id="266" r:id="rId16"/>
    <p:sldId id="297" r:id="rId17"/>
    <p:sldId id="298" r:id="rId18"/>
    <p:sldId id="269" r:id="rId19"/>
    <p:sldId id="299" r:id="rId20"/>
    <p:sldId id="323" r:id="rId21"/>
    <p:sldId id="270" r:id="rId22"/>
    <p:sldId id="271" r:id="rId23"/>
    <p:sldId id="272" r:id="rId24"/>
    <p:sldId id="290" r:id="rId25"/>
    <p:sldId id="291" r:id="rId26"/>
    <p:sldId id="292" r:id="rId27"/>
    <p:sldId id="293" r:id="rId28"/>
    <p:sldId id="273" r:id="rId29"/>
    <p:sldId id="274" r:id="rId30"/>
    <p:sldId id="275" r:id="rId31"/>
    <p:sldId id="321" r:id="rId32"/>
    <p:sldId id="276" r:id="rId33"/>
    <p:sldId id="303" r:id="rId34"/>
    <p:sldId id="329" r:id="rId35"/>
    <p:sldId id="277" r:id="rId36"/>
    <p:sldId id="301" r:id="rId37"/>
    <p:sldId id="324" r:id="rId38"/>
    <p:sldId id="278" r:id="rId39"/>
    <p:sldId id="280" r:id="rId40"/>
    <p:sldId id="282" r:id="rId41"/>
    <p:sldId id="283" r:id="rId42"/>
    <p:sldId id="305" r:id="rId43"/>
    <p:sldId id="325" r:id="rId44"/>
    <p:sldId id="284" r:id="rId45"/>
    <p:sldId id="285" r:id="rId46"/>
    <p:sldId id="307" r:id="rId47"/>
    <p:sldId id="326" r:id="rId48"/>
    <p:sldId id="286" r:id="rId49"/>
    <p:sldId id="287" r:id="rId50"/>
    <p:sldId id="314" r:id="rId51"/>
    <p:sldId id="316" r:id="rId52"/>
    <p:sldId id="315" r:id="rId53"/>
    <p:sldId id="312" r:id="rId54"/>
    <p:sldId id="288" r:id="rId55"/>
    <p:sldId id="295" r:id="rId56"/>
    <p:sldId id="296" r:id="rId57"/>
    <p:sldId id="309" r:id="rId58"/>
    <p:sldId id="317" r:id="rId59"/>
    <p:sldId id="318" r:id="rId60"/>
    <p:sldId id="327" r:id="rId61"/>
    <p:sldId id="319" r:id="rId62"/>
    <p:sldId id="320" r:id="rId63"/>
    <p:sldId id="328" r:id="rId64"/>
    <p:sldId id="289" r:id="rId65"/>
    <p:sldId id="322" r:id="rId66"/>
    <p:sldId id="310"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8F4344-60AA-E89B-EA76-A6A79B54341B}" name="Sydni Wilson" initials="SW" userId="S::swilson@kmbsc.org::09fcd321-88c6-401a-9dec-0b46cef3e39b" providerId="AD"/>
  <p188:author id="{211223FB-4CE3-C01B-0A31-B70C1769665D}" name="Alexcia Johnson" initials="AJ" userId="S::ajohnson@kmbsc.org::5d4d62e7-43aa-477d-aac5-e679b4b9592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9D13"/>
    <a:srgbClr val="1B75BC"/>
    <a:srgbClr val="A7DBE3"/>
    <a:srgbClr val="FF0000"/>
    <a:srgbClr val="0099CC"/>
    <a:srgbClr val="FF9933"/>
    <a:srgbClr val="FFFFFF"/>
    <a:srgbClr val="008080"/>
    <a:srgbClr val="FF6600"/>
    <a:srgbClr val="EBE1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27D2DF-4CD8-4227-B857-6ED17EC77E52}" v="3" dt="2026-05-04T16:07:41.7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105" d="100"/>
          <a:sy n="105" d="100"/>
        </p:scale>
        <p:origin x="168" y="96"/>
      </p:cViewPr>
      <p:guideLst/>
    </p:cSldViewPr>
  </p:slideViewPr>
  <p:notesTextViewPr>
    <p:cViewPr>
      <p:scale>
        <a:sx n="1" d="1"/>
        <a:sy n="1" d="1"/>
      </p:scale>
      <p:origin x="0" y="0"/>
    </p:cViewPr>
  </p:notesTextViewPr>
  <p:sorterViewPr>
    <p:cViewPr>
      <p:scale>
        <a:sx n="100" d="100"/>
        <a:sy n="100" d="100"/>
      </p:scale>
      <p:origin x="0" y="-48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BED81-E32E-766E-DD45-955DDBBB20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251AA9-E947-7187-C6B5-DB29FAD23A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FBD7CC-2690-0174-2070-9743C7B0E6E0}"/>
              </a:ext>
            </a:extLst>
          </p:cNvPr>
          <p:cNvSpPr>
            <a:spLocks noGrp="1"/>
          </p:cNvSpPr>
          <p:nvPr>
            <p:ph type="dt" sz="half" idx="10"/>
          </p:nvPr>
        </p:nvSpPr>
        <p:spPr/>
        <p:txBody>
          <a:bodyPr/>
          <a:lstStyle/>
          <a:p>
            <a:fld id="{67561E2F-F5E9-477A-AE2D-1CAF93ECD0AD}" type="datetimeFigureOut">
              <a:rPr lang="en-US" smtClean="0"/>
              <a:t>5/4/2026</a:t>
            </a:fld>
            <a:endParaRPr lang="en-US"/>
          </a:p>
        </p:txBody>
      </p:sp>
      <p:sp>
        <p:nvSpPr>
          <p:cNvPr id="5" name="Footer Placeholder 4">
            <a:extLst>
              <a:ext uri="{FF2B5EF4-FFF2-40B4-BE49-F238E27FC236}">
                <a16:creationId xmlns:a16="http://schemas.microsoft.com/office/drawing/2014/main" id="{89F5BA00-0721-A1EB-6E0F-4C99A7A671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13278B-2DD7-C6C0-6960-AA2645447EAA}"/>
              </a:ext>
            </a:extLst>
          </p:cNvPr>
          <p:cNvSpPr>
            <a:spLocks noGrp="1"/>
          </p:cNvSpPr>
          <p:nvPr>
            <p:ph type="sldNum" sz="quarter" idx="12"/>
          </p:nvPr>
        </p:nvSpPr>
        <p:spPr/>
        <p:txBody>
          <a:bodyPr/>
          <a:lstStyle/>
          <a:p>
            <a:fld id="{6845BDC9-A169-44D9-A548-05EAA06F472A}" type="slidenum">
              <a:rPr lang="en-US" smtClean="0"/>
              <a:t>‹#›</a:t>
            </a:fld>
            <a:endParaRPr lang="en-US"/>
          </a:p>
        </p:txBody>
      </p:sp>
    </p:spTree>
    <p:extLst>
      <p:ext uri="{BB962C8B-B14F-4D97-AF65-F5344CB8AC3E}">
        <p14:creationId xmlns:p14="http://schemas.microsoft.com/office/powerpoint/2010/main" val="1015460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DCFD3-9707-51FE-4BE4-B579F4884D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395C4B-BE58-DCF6-534E-4D7FA23490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2A1F72-122F-B1D0-90AB-A48690ED605B}"/>
              </a:ext>
            </a:extLst>
          </p:cNvPr>
          <p:cNvSpPr>
            <a:spLocks noGrp="1"/>
          </p:cNvSpPr>
          <p:nvPr>
            <p:ph type="dt" sz="half" idx="10"/>
          </p:nvPr>
        </p:nvSpPr>
        <p:spPr/>
        <p:txBody>
          <a:bodyPr/>
          <a:lstStyle/>
          <a:p>
            <a:fld id="{67561E2F-F5E9-477A-AE2D-1CAF93ECD0AD}" type="datetimeFigureOut">
              <a:rPr lang="en-US" smtClean="0"/>
              <a:t>5/4/2026</a:t>
            </a:fld>
            <a:endParaRPr lang="en-US"/>
          </a:p>
        </p:txBody>
      </p:sp>
      <p:sp>
        <p:nvSpPr>
          <p:cNvPr id="5" name="Footer Placeholder 4">
            <a:extLst>
              <a:ext uri="{FF2B5EF4-FFF2-40B4-BE49-F238E27FC236}">
                <a16:creationId xmlns:a16="http://schemas.microsoft.com/office/drawing/2014/main" id="{FD8EDDE6-14A8-177B-F6ED-88FCACE20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64DC1E-8551-2F3D-BED3-975556AB63BF}"/>
              </a:ext>
            </a:extLst>
          </p:cNvPr>
          <p:cNvSpPr>
            <a:spLocks noGrp="1"/>
          </p:cNvSpPr>
          <p:nvPr>
            <p:ph type="sldNum" sz="quarter" idx="12"/>
          </p:nvPr>
        </p:nvSpPr>
        <p:spPr/>
        <p:txBody>
          <a:bodyPr/>
          <a:lstStyle/>
          <a:p>
            <a:fld id="{6845BDC9-A169-44D9-A548-05EAA06F472A}" type="slidenum">
              <a:rPr lang="en-US" smtClean="0"/>
              <a:t>‹#›</a:t>
            </a:fld>
            <a:endParaRPr lang="en-US"/>
          </a:p>
        </p:txBody>
      </p:sp>
    </p:spTree>
    <p:extLst>
      <p:ext uri="{BB962C8B-B14F-4D97-AF65-F5344CB8AC3E}">
        <p14:creationId xmlns:p14="http://schemas.microsoft.com/office/powerpoint/2010/main" val="692345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B71820-8F6D-00C4-8019-ABF9842674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E91B87-24AF-6DFD-6C68-4FB67C32F4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1E9BCF-87EB-0441-2EEB-5B83BF66CCB4}"/>
              </a:ext>
            </a:extLst>
          </p:cNvPr>
          <p:cNvSpPr>
            <a:spLocks noGrp="1"/>
          </p:cNvSpPr>
          <p:nvPr>
            <p:ph type="dt" sz="half" idx="10"/>
          </p:nvPr>
        </p:nvSpPr>
        <p:spPr/>
        <p:txBody>
          <a:bodyPr/>
          <a:lstStyle/>
          <a:p>
            <a:fld id="{67561E2F-F5E9-477A-AE2D-1CAF93ECD0AD}" type="datetimeFigureOut">
              <a:rPr lang="en-US" smtClean="0"/>
              <a:t>5/4/2026</a:t>
            </a:fld>
            <a:endParaRPr lang="en-US"/>
          </a:p>
        </p:txBody>
      </p:sp>
      <p:sp>
        <p:nvSpPr>
          <p:cNvPr id="5" name="Footer Placeholder 4">
            <a:extLst>
              <a:ext uri="{FF2B5EF4-FFF2-40B4-BE49-F238E27FC236}">
                <a16:creationId xmlns:a16="http://schemas.microsoft.com/office/drawing/2014/main" id="{50FA875A-774E-F8E0-3505-7E45966B00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489E3F-0DD4-9E3D-DF40-BA112F6209E5}"/>
              </a:ext>
            </a:extLst>
          </p:cNvPr>
          <p:cNvSpPr>
            <a:spLocks noGrp="1"/>
          </p:cNvSpPr>
          <p:nvPr>
            <p:ph type="sldNum" sz="quarter" idx="12"/>
          </p:nvPr>
        </p:nvSpPr>
        <p:spPr/>
        <p:txBody>
          <a:bodyPr/>
          <a:lstStyle/>
          <a:p>
            <a:fld id="{6845BDC9-A169-44D9-A548-05EAA06F472A}" type="slidenum">
              <a:rPr lang="en-US" smtClean="0"/>
              <a:t>‹#›</a:t>
            </a:fld>
            <a:endParaRPr lang="en-US"/>
          </a:p>
        </p:txBody>
      </p:sp>
    </p:spTree>
    <p:extLst>
      <p:ext uri="{BB962C8B-B14F-4D97-AF65-F5344CB8AC3E}">
        <p14:creationId xmlns:p14="http://schemas.microsoft.com/office/powerpoint/2010/main" val="40264991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7402C-192C-0AE5-DA49-0B1813A8EB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246D9B-521B-C496-C893-A4A3D5F539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BDC15-AEF3-21C9-FFAA-983BA933BCDE}"/>
              </a:ext>
            </a:extLst>
          </p:cNvPr>
          <p:cNvSpPr>
            <a:spLocks noGrp="1"/>
          </p:cNvSpPr>
          <p:nvPr>
            <p:ph type="dt" sz="half" idx="10"/>
          </p:nvPr>
        </p:nvSpPr>
        <p:spPr/>
        <p:txBody>
          <a:bodyPr/>
          <a:lstStyle/>
          <a:p>
            <a:fld id="{67561E2F-F5E9-477A-AE2D-1CAF93ECD0AD}" type="datetimeFigureOut">
              <a:rPr lang="en-US" smtClean="0"/>
              <a:t>5/4/2026</a:t>
            </a:fld>
            <a:endParaRPr lang="en-US"/>
          </a:p>
        </p:txBody>
      </p:sp>
      <p:sp>
        <p:nvSpPr>
          <p:cNvPr id="5" name="Footer Placeholder 4">
            <a:extLst>
              <a:ext uri="{FF2B5EF4-FFF2-40B4-BE49-F238E27FC236}">
                <a16:creationId xmlns:a16="http://schemas.microsoft.com/office/drawing/2014/main" id="{A650C962-F34E-EEAF-E6A8-AD0504EB3F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FDE2FA-C1A3-6544-E781-86E9931E4339}"/>
              </a:ext>
            </a:extLst>
          </p:cNvPr>
          <p:cNvSpPr>
            <a:spLocks noGrp="1"/>
          </p:cNvSpPr>
          <p:nvPr>
            <p:ph type="sldNum" sz="quarter" idx="12"/>
          </p:nvPr>
        </p:nvSpPr>
        <p:spPr/>
        <p:txBody>
          <a:bodyPr/>
          <a:lstStyle/>
          <a:p>
            <a:fld id="{6845BDC9-A169-44D9-A548-05EAA06F472A}" type="slidenum">
              <a:rPr lang="en-US" smtClean="0"/>
              <a:t>‹#›</a:t>
            </a:fld>
            <a:endParaRPr lang="en-US"/>
          </a:p>
        </p:txBody>
      </p:sp>
    </p:spTree>
    <p:extLst>
      <p:ext uri="{BB962C8B-B14F-4D97-AF65-F5344CB8AC3E}">
        <p14:creationId xmlns:p14="http://schemas.microsoft.com/office/powerpoint/2010/main" val="4027035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2D19E-6387-6583-C89E-B8FAFA05FD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731A89-27B3-94E7-3A8D-682E858182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93BF89-0848-F210-2A02-35E7EA1DD7B4}"/>
              </a:ext>
            </a:extLst>
          </p:cNvPr>
          <p:cNvSpPr>
            <a:spLocks noGrp="1"/>
          </p:cNvSpPr>
          <p:nvPr>
            <p:ph type="dt" sz="half" idx="10"/>
          </p:nvPr>
        </p:nvSpPr>
        <p:spPr/>
        <p:txBody>
          <a:bodyPr/>
          <a:lstStyle/>
          <a:p>
            <a:fld id="{67561E2F-F5E9-477A-AE2D-1CAF93ECD0AD}" type="datetimeFigureOut">
              <a:rPr lang="en-US" smtClean="0"/>
              <a:t>5/4/2026</a:t>
            </a:fld>
            <a:endParaRPr lang="en-US"/>
          </a:p>
        </p:txBody>
      </p:sp>
      <p:sp>
        <p:nvSpPr>
          <p:cNvPr id="5" name="Footer Placeholder 4">
            <a:extLst>
              <a:ext uri="{FF2B5EF4-FFF2-40B4-BE49-F238E27FC236}">
                <a16:creationId xmlns:a16="http://schemas.microsoft.com/office/drawing/2014/main" id="{ADD6432C-09E2-FD2E-B7AB-5D3E58B7E2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58D0F5-5C56-964C-02C9-8DD67C8E89A0}"/>
              </a:ext>
            </a:extLst>
          </p:cNvPr>
          <p:cNvSpPr>
            <a:spLocks noGrp="1"/>
          </p:cNvSpPr>
          <p:nvPr>
            <p:ph type="sldNum" sz="quarter" idx="12"/>
          </p:nvPr>
        </p:nvSpPr>
        <p:spPr/>
        <p:txBody>
          <a:bodyPr/>
          <a:lstStyle/>
          <a:p>
            <a:fld id="{6845BDC9-A169-44D9-A548-05EAA06F472A}" type="slidenum">
              <a:rPr lang="en-US" smtClean="0"/>
              <a:t>‹#›</a:t>
            </a:fld>
            <a:endParaRPr lang="en-US"/>
          </a:p>
        </p:txBody>
      </p:sp>
    </p:spTree>
    <p:extLst>
      <p:ext uri="{BB962C8B-B14F-4D97-AF65-F5344CB8AC3E}">
        <p14:creationId xmlns:p14="http://schemas.microsoft.com/office/powerpoint/2010/main" val="30656182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A7E4C-2129-811F-5868-8DF6260C2C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7140B1-028C-E0F1-06DD-AAF7CD0B10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368DDA-7D3E-4149-5C86-847A21286D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26E5D2-F5F2-9CC3-87C1-9565458968DC}"/>
              </a:ext>
            </a:extLst>
          </p:cNvPr>
          <p:cNvSpPr>
            <a:spLocks noGrp="1"/>
          </p:cNvSpPr>
          <p:nvPr>
            <p:ph type="dt" sz="half" idx="10"/>
          </p:nvPr>
        </p:nvSpPr>
        <p:spPr/>
        <p:txBody>
          <a:bodyPr/>
          <a:lstStyle/>
          <a:p>
            <a:fld id="{67561E2F-F5E9-477A-AE2D-1CAF93ECD0AD}" type="datetimeFigureOut">
              <a:rPr lang="en-US" smtClean="0"/>
              <a:t>5/4/2026</a:t>
            </a:fld>
            <a:endParaRPr lang="en-US"/>
          </a:p>
        </p:txBody>
      </p:sp>
      <p:sp>
        <p:nvSpPr>
          <p:cNvPr id="6" name="Footer Placeholder 5">
            <a:extLst>
              <a:ext uri="{FF2B5EF4-FFF2-40B4-BE49-F238E27FC236}">
                <a16:creationId xmlns:a16="http://schemas.microsoft.com/office/drawing/2014/main" id="{27CFC466-E511-81B4-92A2-B49B411C10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C76F2-58B3-DE73-3EDE-7F1C4D30533F}"/>
              </a:ext>
            </a:extLst>
          </p:cNvPr>
          <p:cNvSpPr>
            <a:spLocks noGrp="1"/>
          </p:cNvSpPr>
          <p:nvPr>
            <p:ph type="sldNum" sz="quarter" idx="12"/>
          </p:nvPr>
        </p:nvSpPr>
        <p:spPr/>
        <p:txBody>
          <a:bodyPr/>
          <a:lstStyle/>
          <a:p>
            <a:fld id="{6845BDC9-A169-44D9-A548-05EAA06F472A}" type="slidenum">
              <a:rPr lang="en-US" smtClean="0"/>
              <a:t>‹#›</a:t>
            </a:fld>
            <a:endParaRPr lang="en-US"/>
          </a:p>
        </p:txBody>
      </p:sp>
    </p:spTree>
    <p:extLst>
      <p:ext uri="{BB962C8B-B14F-4D97-AF65-F5344CB8AC3E}">
        <p14:creationId xmlns:p14="http://schemas.microsoft.com/office/powerpoint/2010/main" val="993451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AD3B2-0594-2C49-2053-C791A7E385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C07357-136B-D064-9D59-E89A00284F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376F9F-28F0-18EF-77F4-25CF4799B8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3A4853-50FC-DEE5-7C23-9CC3781F0C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0377A5-8B7D-23FC-C035-32C1C5B4A3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C8A641-6597-6637-4E01-541DEF2BE826}"/>
              </a:ext>
            </a:extLst>
          </p:cNvPr>
          <p:cNvSpPr>
            <a:spLocks noGrp="1"/>
          </p:cNvSpPr>
          <p:nvPr>
            <p:ph type="dt" sz="half" idx="10"/>
          </p:nvPr>
        </p:nvSpPr>
        <p:spPr/>
        <p:txBody>
          <a:bodyPr/>
          <a:lstStyle/>
          <a:p>
            <a:fld id="{67561E2F-F5E9-477A-AE2D-1CAF93ECD0AD}" type="datetimeFigureOut">
              <a:rPr lang="en-US" smtClean="0"/>
              <a:t>5/4/2026</a:t>
            </a:fld>
            <a:endParaRPr lang="en-US"/>
          </a:p>
        </p:txBody>
      </p:sp>
      <p:sp>
        <p:nvSpPr>
          <p:cNvPr id="8" name="Footer Placeholder 7">
            <a:extLst>
              <a:ext uri="{FF2B5EF4-FFF2-40B4-BE49-F238E27FC236}">
                <a16:creationId xmlns:a16="http://schemas.microsoft.com/office/drawing/2014/main" id="{F4300472-1B92-1AE1-3F6C-7CE1B3DD55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505325-0236-BDB3-5A3E-54F3CFD5571A}"/>
              </a:ext>
            </a:extLst>
          </p:cNvPr>
          <p:cNvSpPr>
            <a:spLocks noGrp="1"/>
          </p:cNvSpPr>
          <p:nvPr>
            <p:ph type="sldNum" sz="quarter" idx="12"/>
          </p:nvPr>
        </p:nvSpPr>
        <p:spPr/>
        <p:txBody>
          <a:bodyPr/>
          <a:lstStyle/>
          <a:p>
            <a:fld id="{6845BDC9-A169-44D9-A548-05EAA06F472A}" type="slidenum">
              <a:rPr lang="en-US" smtClean="0"/>
              <a:t>‹#›</a:t>
            </a:fld>
            <a:endParaRPr lang="en-US"/>
          </a:p>
        </p:txBody>
      </p:sp>
    </p:spTree>
    <p:extLst>
      <p:ext uri="{BB962C8B-B14F-4D97-AF65-F5344CB8AC3E}">
        <p14:creationId xmlns:p14="http://schemas.microsoft.com/office/powerpoint/2010/main" val="1613594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20B2-D808-E1D5-E106-FC2070E63A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704692-4E7E-1152-A21A-0D7A4243EC62}"/>
              </a:ext>
            </a:extLst>
          </p:cNvPr>
          <p:cNvSpPr>
            <a:spLocks noGrp="1"/>
          </p:cNvSpPr>
          <p:nvPr>
            <p:ph type="dt" sz="half" idx="10"/>
          </p:nvPr>
        </p:nvSpPr>
        <p:spPr/>
        <p:txBody>
          <a:bodyPr/>
          <a:lstStyle/>
          <a:p>
            <a:fld id="{67561E2F-F5E9-477A-AE2D-1CAF93ECD0AD}" type="datetimeFigureOut">
              <a:rPr lang="en-US" smtClean="0"/>
              <a:t>5/4/2026</a:t>
            </a:fld>
            <a:endParaRPr lang="en-US"/>
          </a:p>
        </p:txBody>
      </p:sp>
      <p:sp>
        <p:nvSpPr>
          <p:cNvPr id="4" name="Footer Placeholder 3">
            <a:extLst>
              <a:ext uri="{FF2B5EF4-FFF2-40B4-BE49-F238E27FC236}">
                <a16:creationId xmlns:a16="http://schemas.microsoft.com/office/drawing/2014/main" id="{707464D4-38E9-B1F0-C184-5DBDE69F7D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9CB212-39C6-AF86-E496-FC42D3C9FF3B}"/>
              </a:ext>
            </a:extLst>
          </p:cNvPr>
          <p:cNvSpPr>
            <a:spLocks noGrp="1"/>
          </p:cNvSpPr>
          <p:nvPr>
            <p:ph type="sldNum" sz="quarter" idx="12"/>
          </p:nvPr>
        </p:nvSpPr>
        <p:spPr/>
        <p:txBody>
          <a:bodyPr/>
          <a:lstStyle/>
          <a:p>
            <a:fld id="{6845BDC9-A169-44D9-A548-05EAA06F472A}" type="slidenum">
              <a:rPr lang="en-US" smtClean="0"/>
              <a:t>‹#›</a:t>
            </a:fld>
            <a:endParaRPr lang="en-US"/>
          </a:p>
        </p:txBody>
      </p:sp>
    </p:spTree>
    <p:extLst>
      <p:ext uri="{BB962C8B-B14F-4D97-AF65-F5344CB8AC3E}">
        <p14:creationId xmlns:p14="http://schemas.microsoft.com/office/powerpoint/2010/main" val="1386344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14D37B-7D46-ED59-1ED7-440D6581FC85}"/>
              </a:ext>
            </a:extLst>
          </p:cNvPr>
          <p:cNvSpPr>
            <a:spLocks noGrp="1"/>
          </p:cNvSpPr>
          <p:nvPr>
            <p:ph type="dt" sz="half" idx="10"/>
          </p:nvPr>
        </p:nvSpPr>
        <p:spPr/>
        <p:txBody>
          <a:bodyPr/>
          <a:lstStyle/>
          <a:p>
            <a:fld id="{67561E2F-F5E9-477A-AE2D-1CAF93ECD0AD}" type="datetimeFigureOut">
              <a:rPr lang="en-US" smtClean="0"/>
              <a:t>5/4/2026</a:t>
            </a:fld>
            <a:endParaRPr lang="en-US"/>
          </a:p>
        </p:txBody>
      </p:sp>
      <p:sp>
        <p:nvSpPr>
          <p:cNvPr id="3" name="Footer Placeholder 2">
            <a:extLst>
              <a:ext uri="{FF2B5EF4-FFF2-40B4-BE49-F238E27FC236}">
                <a16:creationId xmlns:a16="http://schemas.microsoft.com/office/drawing/2014/main" id="{C0927D63-09A3-DEF7-A2C8-F8929EFA5A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8A6A86-DA60-8577-58AB-8357E4EED6C9}"/>
              </a:ext>
            </a:extLst>
          </p:cNvPr>
          <p:cNvSpPr>
            <a:spLocks noGrp="1"/>
          </p:cNvSpPr>
          <p:nvPr>
            <p:ph type="sldNum" sz="quarter" idx="12"/>
          </p:nvPr>
        </p:nvSpPr>
        <p:spPr/>
        <p:txBody>
          <a:bodyPr/>
          <a:lstStyle/>
          <a:p>
            <a:fld id="{6845BDC9-A169-44D9-A548-05EAA06F472A}" type="slidenum">
              <a:rPr lang="en-US" smtClean="0"/>
              <a:t>‹#›</a:t>
            </a:fld>
            <a:endParaRPr lang="en-US"/>
          </a:p>
        </p:txBody>
      </p:sp>
    </p:spTree>
    <p:extLst>
      <p:ext uri="{BB962C8B-B14F-4D97-AF65-F5344CB8AC3E}">
        <p14:creationId xmlns:p14="http://schemas.microsoft.com/office/powerpoint/2010/main" val="42468417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DA574-7226-F384-1C91-A97280A6B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F3D66F-ECE8-1B93-52E2-AE0462C10E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F58262-0119-1FEF-A019-8B6920028A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008DED-8B9B-E734-5B0C-C371E358409A}"/>
              </a:ext>
            </a:extLst>
          </p:cNvPr>
          <p:cNvSpPr>
            <a:spLocks noGrp="1"/>
          </p:cNvSpPr>
          <p:nvPr>
            <p:ph type="dt" sz="half" idx="10"/>
          </p:nvPr>
        </p:nvSpPr>
        <p:spPr/>
        <p:txBody>
          <a:bodyPr/>
          <a:lstStyle/>
          <a:p>
            <a:fld id="{67561E2F-F5E9-477A-AE2D-1CAF93ECD0AD}" type="datetimeFigureOut">
              <a:rPr lang="en-US" smtClean="0"/>
              <a:t>5/4/2026</a:t>
            </a:fld>
            <a:endParaRPr lang="en-US"/>
          </a:p>
        </p:txBody>
      </p:sp>
      <p:sp>
        <p:nvSpPr>
          <p:cNvPr id="6" name="Footer Placeholder 5">
            <a:extLst>
              <a:ext uri="{FF2B5EF4-FFF2-40B4-BE49-F238E27FC236}">
                <a16:creationId xmlns:a16="http://schemas.microsoft.com/office/drawing/2014/main" id="{BA94C92F-9F73-07EE-A74E-D78AFD4581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9F7B6A-4951-A2D7-D516-AA9D6F654CDE}"/>
              </a:ext>
            </a:extLst>
          </p:cNvPr>
          <p:cNvSpPr>
            <a:spLocks noGrp="1"/>
          </p:cNvSpPr>
          <p:nvPr>
            <p:ph type="sldNum" sz="quarter" idx="12"/>
          </p:nvPr>
        </p:nvSpPr>
        <p:spPr/>
        <p:txBody>
          <a:bodyPr/>
          <a:lstStyle/>
          <a:p>
            <a:fld id="{6845BDC9-A169-44D9-A548-05EAA06F472A}" type="slidenum">
              <a:rPr lang="en-US" smtClean="0"/>
              <a:t>‹#›</a:t>
            </a:fld>
            <a:endParaRPr lang="en-US"/>
          </a:p>
        </p:txBody>
      </p:sp>
    </p:spTree>
    <p:extLst>
      <p:ext uri="{BB962C8B-B14F-4D97-AF65-F5344CB8AC3E}">
        <p14:creationId xmlns:p14="http://schemas.microsoft.com/office/powerpoint/2010/main" val="1083496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8882D-8806-63C4-79D1-52DE1DCE21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3C0B00-87DD-A21C-4E65-7CBEB2FAEB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6D0857-826D-CE42-46FD-5397F91B73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9CACC5-F10A-9306-9453-678A618053D8}"/>
              </a:ext>
            </a:extLst>
          </p:cNvPr>
          <p:cNvSpPr>
            <a:spLocks noGrp="1"/>
          </p:cNvSpPr>
          <p:nvPr>
            <p:ph type="dt" sz="half" idx="10"/>
          </p:nvPr>
        </p:nvSpPr>
        <p:spPr/>
        <p:txBody>
          <a:bodyPr/>
          <a:lstStyle/>
          <a:p>
            <a:fld id="{67561E2F-F5E9-477A-AE2D-1CAF93ECD0AD}" type="datetimeFigureOut">
              <a:rPr lang="en-US" smtClean="0"/>
              <a:t>5/4/2026</a:t>
            </a:fld>
            <a:endParaRPr lang="en-US"/>
          </a:p>
        </p:txBody>
      </p:sp>
      <p:sp>
        <p:nvSpPr>
          <p:cNvPr id="6" name="Footer Placeholder 5">
            <a:extLst>
              <a:ext uri="{FF2B5EF4-FFF2-40B4-BE49-F238E27FC236}">
                <a16:creationId xmlns:a16="http://schemas.microsoft.com/office/drawing/2014/main" id="{F28486AB-B476-B2AB-EE07-72D100B859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C73533-D249-05BB-F40F-F74C74407BE4}"/>
              </a:ext>
            </a:extLst>
          </p:cNvPr>
          <p:cNvSpPr>
            <a:spLocks noGrp="1"/>
          </p:cNvSpPr>
          <p:nvPr>
            <p:ph type="sldNum" sz="quarter" idx="12"/>
          </p:nvPr>
        </p:nvSpPr>
        <p:spPr/>
        <p:txBody>
          <a:bodyPr/>
          <a:lstStyle/>
          <a:p>
            <a:fld id="{6845BDC9-A169-44D9-A548-05EAA06F472A}" type="slidenum">
              <a:rPr lang="en-US" smtClean="0"/>
              <a:t>‹#›</a:t>
            </a:fld>
            <a:endParaRPr lang="en-US"/>
          </a:p>
        </p:txBody>
      </p:sp>
    </p:spTree>
    <p:extLst>
      <p:ext uri="{BB962C8B-B14F-4D97-AF65-F5344CB8AC3E}">
        <p14:creationId xmlns:p14="http://schemas.microsoft.com/office/powerpoint/2010/main" val="3143835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0CBEFE-D30A-C9C0-2110-3BA1DB0DCD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1B8E62-840B-4895-0DD9-21795A817D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2949B0-CD77-6D0D-3375-2A2526A366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561E2F-F5E9-477A-AE2D-1CAF93ECD0AD}" type="datetimeFigureOut">
              <a:rPr lang="en-US" smtClean="0"/>
              <a:t>5/4/2026</a:t>
            </a:fld>
            <a:endParaRPr lang="en-US"/>
          </a:p>
        </p:txBody>
      </p:sp>
      <p:sp>
        <p:nvSpPr>
          <p:cNvPr id="5" name="Footer Placeholder 4">
            <a:extLst>
              <a:ext uri="{FF2B5EF4-FFF2-40B4-BE49-F238E27FC236}">
                <a16:creationId xmlns:a16="http://schemas.microsoft.com/office/drawing/2014/main" id="{92C170CC-2070-1784-B45C-0A5FEAD9C1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BBF967-8533-2C5D-6A3C-5FB354630E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45BDC9-A169-44D9-A548-05EAA06F472A}" type="slidenum">
              <a:rPr lang="en-US" smtClean="0"/>
              <a:t>‹#›</a:t>
            </a:fld>
            <a:endParaRPr lang="en-US"/>
          </a:p>
        </p:txBody>
      </p:sp>
    </p:spTree>
    <p:extLst>
      <p:ext uri="{BB962C8B-B14F-4D97-AF65-F5344CB8AC3E}">
        <p14:creationId xmlns:p14="http://schemas.microsoft.com/office/powerpoint/2010/main" val="3600099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keepthemidlandsbeautiful.org/about-adopt-a-waterway/"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slide" Target="slide1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commons.wikimedia.org/wiki/File:Checkmark_green.svg" TargetMode="External"/><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slide" Target="slide15.xml"/><Relationship Id="rId4" Type="http://schemas.openxmlformats.org/officeDocument/2006/relationships/hyperlink" Target="https://creativecommons.org/licenses/by-sa/3.0/"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minecraft-zh.gamepedia.com/index.php?title=File:Red_x.svg&amp;variant=zh-hk" TargetMode="External"/><Relationship Id="rId2" Type="http://schemas.openxmlformats.org/officeDocument/2006/relationships/image" Target="../media/image22.svg"/><Relationship Id="rId1" Type="http://schemas.openxmlformats.org/officeDocument/2006/relationships/slideLayout" Target="../slideLayouts/slideLayout6.xml"/><Relationship Id="rId4" Type="http://schemas.openxmlformats.org/officeDocument/2006/relationships/slide" Target="slide12.xml"/></Relationships>
</file>

<file path=ppt/slides/_rels/slide15.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commons.wikimedia.org/wiki/File:Checkmark_green.svg" TargetMode="External"/><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slide" Target="slide18.xml"/><Relationship Id="rId4" Type="http://schemas.openxmlformats.org/officeDocument/2006/relationships/hyperlink" Target="https://creativecommons.org/licenses/by-sa/3.0/"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minecraft-zh.gamepedia.com/index.php?title=File:Red_x.svg&amp;variant=zh-hk" TargetMode="External"/><Relationship Id="rId2" Type="http://schemas.openxmlformats.org/officeDocument/2006/relationships/image" Target="../media/image22.svg"/><Relationship Id="rId1" Type="http://schemas.openxmlformats.org/officeDocument/2006/relationships/slideLayout" Target="../slideLayouts/slideLayout6.xml"/><Relationship Id="rId4" Type="http://schemas.openxmlformats.org/officeDocument/2006/relationships/slide" Target="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rb.gy/zihwsu"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pixabay.com/es/photos/furioso-malestar-persona-mujer-2514031/" TargetMode="External"/></Relationships>
</file>

<file path=ppt/slides/_rels/slide20.xml.rels><?xml version="1.0" encoding="UTF-8" standalone="yes"?>
<Relationships xmlns="http://schemas.openxmlformats.org/package/2006/relationships"><Relationship Id="rId2" Type="http://schemas.openxmlformats.org/officeDocument/2006/relationships/hyperlink" Target="https://keepthemidlandsbeautiful.org/wp-content/uploads/2025/03/AAW-Agreement-Form-Enterable.pdf"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docs.google.com/document/d/1FM62IgolirwoZYKqdb6uQHeDeQGptCRK/edit"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keepthemidlandsbeautiful.org/wp-content/uploads/2025/03/Volunteer-Waiver-Adult-Generic-Fillable.pdf" TargetMode="External"/><Relationship Id="rId2" Type="http://schemas.openxmlformats.org/officeDocument/2006/relationships/hyperlink" Target="https://keepthemidlandsbeautiful.org/wp-content/uploads/2025/03/Volunteer-Waiver-Group-Generic-Fillable.pdf" TargetMode="External"/><Relationship Id="rId1" Type="http://schemas.openxmlformats.org/officeDocument/2006/relationships/slideLayout" Target="../slideLayouts/slideLayout2.xml"/><Relationship Id="rId4" Type="http://schemas.openxmlformats.org/officeDocument/2006/relationships/hyperlink" Target="https://keepthemidlandsbeautiful.org/wp-content/uploads/2025/03/Volunteer-Waiver-Youth-Generic-Fillable.pdf" TargetMode="External"/></Relationships>
</file>

<file path=ppt/slides/_rels/slide23.xml.rels><?xml version="1.0" encoding="UTF-8" standalone="yes"?>
<Relationships xmlns="http://schemas.openxmlformats.org/package/2006/relationships"><Relationship Id="rId2" Type="http://schemas.openxmlformats.org/officeDocument/2006/relationships/hyperlink" Target="https://keepthemidlandsbeautiful.org/wp-content/uploads/2026/05/Safety-Sheet-Dos-and-Donts-AAW.pdf"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forms.office.com/Pages/ResponsePage.aspx?id=VbabjG0-v0mYrquQ4cXqnue_a-WcXBNDqeL8hgJv0F1UQ0dOTEFHVEtFSTRBNFUzTTJYSjRFNUZOQSQlQCN0PWcu"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forms.office.com/Pages/ResponsePage.aspx?id=VbabjG0-v0mYrquQ4cXqnue_a-WcXBNDqeL8hgJv0F1UQ0dOTEFHVEtFSTRBNFUzTTJYSjRFNUZOQSQlQCN0PWcu"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slide" Target="slide3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hyperlink" Target="https://commons.wikimedia.org/wiki/File:Checkmark_green.svg" TargetMode="External"/><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slide" Target="slide32.xml"/><Relationship Id="rId4" Type="http://schemas.openxmlformats.org/officeDocument/2006/relationships/hyperlink" Target="https://creativecommons.org/licenses/by-sa/3.0/"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minecraft-zh.gamepedia.com/index.php?title=File:Red_x.svg&amp;variant=zh-hk" TargetMode="External"/><Relationship Id="rId2" Type="http://schemas.openxmlformats.org/officeDocument/2006/relationships/image" Target="../media/image22.svg"/><Relationship Id="rId1" Type="http://schemas.openxmlformats.org/officeDocument/2006/relationships/slideLayout" Target="../slideLayouts/slideLayout6.xml"/><Relationship Id="rId4" Type="http://schemas.openxmlformats.org/officeDocument/2006/relationships/slide" Target="slide32.xml"/></Relationships>
</file>

<file path=ppt/slides/_rels/slide32.xml.rels><?xml version="1.0" encoding="UTF-8" standalone="yes"?>
<Relationships xmlns="http://schemas.openxmlformats.org/package/2006/relationships"><Relationship Id="rId2" Type="http://schemas.openxmlformats.org/officeDocument/2006/relationships/slide" Target="slide3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commons.wikimedia.org/wiki/File:Checkmark_green.svg" TargetMode="External"/><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slide" Target="slide35.xml"/><Relationship Id="rId4" Type="http://schemas.openxmlformats.org/officeDocument/2006/relationships/hyperlink" Target="https://creativecommons.org/licenses/by-sa/3.0/"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minecraft-zh.gamepedia.com/index.php?title=File:Red_x.svg&amp;variant=zh-hk" TargetMode="External"/><Relationship Id="rId2" Type="http://schemas.openxmlformats.org/officeDocument/2006/relationships/image" Target="../media/image22.svg"/><Relationship Id="rId1" Type="http://schemas.openxmlformats.org/officeDocument/2006/relationships/slideLayout" Target="../slideLayouts/slideLayout6.xml"/><Relationship Id="rId4" Type="http://schemas.openxmlformats.org/officeDocument/2006/relationships/slide" Target="slide32.xml"/></Relationships>
</file>

<file path=ppt/slides/_rels/slide35.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slide" Target="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slide" Target="slide36.xml"/></Relationships>
</file>

<file path=ppt/slides/_rels/slide36.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6.png"/><Relationship Id="rId17" Type="http://schemas.microsoft.com/office/2007/relationships/hdphoto" Target="../media/hdphoto7.wdp"/><Relationship Id="rId2" Type="http://schemas.openxmlformats.org/officeDocument/2006/relationships/image" Target="../media/image28.png"/><Relationship Id="rId16"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32.png"/><Relationship Id="rId11" Type="http://schemas.microsoft.com/office/2007/relationships/hdphoto" Target="../media/hdphoto4.wdp"/><Relationship Id="rId5" Type="http://schemas.openxmlformats.org/officeDocument/2006/relationships/image" Target="../media/image31.png"/><Relationship Id="rId15" Type="http://schemas.microsoft.com/office/2007/relationships/hdphoto" Target="../media/hdphoto6.wdp"/><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 Id="rId14" Type="http://schemas.openxmlformats.org/officeDocument/2006/relationships/image" Target="../media/image37.png"/></Relationships>
</file>

<file path=ppt/slides/_rels/slide37.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46.png"/><Relationship Id="rId18" Type="http://schemas.microsoft.com/office/2007/relationships/hdphoto" Target="../media/hdphoto14.wdp"/><Relationship Id="rId3" Type="http://schemas.openxmlformats.org/officeDocument/2006/relationships/image" Target="../media/image40.png"/><Relationship Id="rId7" Type="http://schemas.openxmlformats.org/officeDocument/2006/relationships/image" Target="../media/image43.png"/><Relationship Id="rId12" Type="http://schemas.microsoft.com/office/2007/relationships/hdphoto" Target="../media/hdphoto11.wdp"/><Relationship Id="rId17" Type="http://schemas.openxmlformats.org/officeDocument/2006/relationships/image" Target="../media/image48.png"/><Relationship Id="rId2" Type="http://schemas.openxmlformats.org/officeDocument/2006/relationships/image" Target="../media/image39.png"/><Relationship Id="rId16" Type="http://schemas.microsoft.com/office/2007/relationships/hdphoto" Target="../media/hdphoto13.wdp"/><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5.png"/><Relationship Id="rId5" Type="http://schemas.microsoft.com/office/2007/relationships/hdphoto" Target="../media/hdphoto8.wdp"/><Relationship Id="rId15" Type="http://schemas.openxmlformats.org/officeDocument/2006/relationships/image" Target="../media/image47.png"/><Relationship Id="rId10" Type="http://schemas.microsoft.com/office/2007/relationships/hdphoto" Target="../media/hdphoto10.wdp"/><Relationship Id="rId4" Type="http://schemas.openxmlformats.org/officeDocument/2006/relationships/image" Target="../media/image41.png"/><Relationship Id="rId9" Type="http://schemas.openxmlformats.org/officeDocument/2006/relationships/image" Target="../media/image44.png"/><Relationship Id="rId14" Type="http://schemas.microsoft.com/office/2007/relationships/hdphoto" Target="../media/hdphoto12.wdp"/></Relationships>
</file>

<file path=ppt/slides/_rels/slide38.xml.rels><?xml version="1.0" encoding="UTF-8" standalone="yes"?>
<Relationships xmlns="http://schemas.openxmlformats.org/package/2006/relationships"><Relationship Id="rId2" Type="http://schemas.openxmlformats.org/officeDocument/2006/relationships/slide" Target="slide4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commons.wikimedia.org/wiki/File:Checkmark_green.svg" TargetMode="External"/><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slide" Target="slide41.xml"/><Relationship Id="rId4" Type="http://schemas.openxmlformats.org/officeDocument/2006/relationships/hyperlink" Target="https://creativecommons.org/licenses/by-sa/3.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jpg"/></Relationships>
</file>

<file path=ppt/slides/_rels/slide40.xml.rels><?xml version="1.0" encoding="UTF-8" standalone="yes"?>
<Relationships xmlns="http://schemas.openxmlformats.org/package/2006/relationships"><Relationship Id="rId3" Type="http://schemas.openxmlformats.org/officeDocument/2006/relationships/hyperlink" Target="https://minecraft-zh.gamepedia.com/index.php?title=File:Red_x.svg&amp;variant=zh-hk" TargetMode="External"/><Relationship Id="rId2" Type="http://schemas.openxmlformats.org/officeDocument/2006/relationships/image" Target="../media/image22.svg"/><Relationship Id="rId1" Type="http://schemas.openxmlformats.org/officeDocument/2006/relationships/slideLayout" Target="../slideLayouts/slideLayout6.xml"/><Relationship Id="rId4" Type="http://schemas.openxmlformats.org/officeDocument/2006/relationships/slide" Target="slide38.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commons.wikimedia.org/wiki/File:Checkmark_green.svg" TargetMode="External"/><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slide" Target="slide45.xml"/><Relationship Id="rId4" Type="http://schemas.openxmlformats.org/officeDocument/2006/relationships/hyperlink" Target="https://creativecommons.org/licenses/by-sa/3.0/"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minecraft-zh.gamepedia.com/index.php?title=File:Red_x.svg&amp;variant=zh-hk" TargetMode="External"/><Relationship Id="rId2" Type="http://schemas.openxmlformats.org/officeDocument/2006/relationships/image" Target="../media/image22.svg"/><Relationship Id="rId1" Type="http://schemas.openxmlformats.org/officeDocument/2006/relationships/slideLayout" Target="../slideLayouts/slideLayout6.xml"/><Relationship Id="rId4" Type="http://schemas.openxmlformats.org/officeDocument/2006/relationships/slide" Target="slide42.xml"/></Relationships>
</file>

<file path=ppt/slides/_rels/slide45.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slide" Target="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slide" Target="slide4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slide" Target="slide5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commons.wikimedia.org/wiki/File:Checkmark_green.svg" TargetMode="External"/><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slide" Target="slide58.xml"/><Relationship Id="rId4" Type="http://schemas.openxmlformats.org/officeDocument/2006/relationships/hyperlink" Target="https://creativecommons.org/licenses/by-sa/3.0/"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minecraft-zh.gamepedia.com/index.php?title=File:Red_x.svg&amp;variant=zh-hk" TargetMode="External"/><Relationship Id="rId2" Type="http://schemas.openxmlformats.org/officeDocument/2006/relationships/image" Target="../media/image22.svg"/><Relationship Id="rId1" Type="http://schemas.openxmlformats.org/officeDocument/2006/relationships/slideLayout" Target="../slideLayouts/slideLayout6.xml"/><Relationship Id="rId4" Type="http://schemas.openxmlformats.org/officeDocument/2006/relationships/slide" Target="slide55.xml"/></Relationships>
</file>

<file path=ppt/slides/_rels/slide58.xml.rels><?xml version="1.0" encoding="UTF-8" standalone="yes"?>
<Relationships xmlns="http://schemas.openxmlformats.org/package/2006/relationships"><Relationship Id="rId2" Type="http://schemas.openxmlformats.org/officeDocument/2006/relationships/slide" Target="slide6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commons.wikimedia.org/wiki/File:Checkmark_green.svg" TargetMode="External"/><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slide" Target="slide61.xml"/><Relationship Id="rId4" Type="http://schemas.openxmlformats.org/officeDocument/2006/relationships/hyperlink" Target="https://creativecommons.org/licenses/by-sa/3.0/" TargetMode="External"/></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slide" Target="slide36.xml"/><Relationship Id="rId4" Type="http://schemas.openxmlformats.org/officeDocument/2006/relationships/slide" Target="slide19.xml"/></Relationships>
</file>

<file path=ppt/slides/_rels/slide60.xml.rels><?xml version="1.0" encoding="UTF-8" standalone="yes"?>
<Relationships xmlns="http://schemas.openxmlformats.org/package/2006/relationships"><Relationship Id="rId3" Type="http://schemas.openxmlformats.org/officeDocument/2006/relationships/hyperlink" Target="https://minecraft-zh.gamepedia.com/index.php?title=File:Red_x.svg&amp;variant=zh-hk" TargetMode="External"/><Relationship Id="rId2" Type="http://schemas.openxmlformats.org/officeDocument/2006/relationships/image" Target="../media/image22.svg"/><Relationship Id="rId1" Type="http://schemas.openxmlformats.org/officeDocument/2006/relationships/slideLayout" Target="../slideLayouts/slideLayout6.xml"/><Relationship Id="rId4" Type="http://schemas.openxmlformats.org/officeDocument/2006/relationships/slide" Target="slide55.xml"/></Relationships>
</file>

<file path=ppt/slides/_rels/slide6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2.jp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forms.gle/aF3XUWzqEgs9KsGv9" TargetMode="Externa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forms.office.com/Pages/ResponsePage.aspx?id=VbabjG0-v0mYrquQ4cXqnue_a-WcXBNDqeL8hgJv0F1UQ0dOTEFHVEtFSTRBNFUzTTJYSjRFNUZOQSQlQCN0PWcu" TargetMode="External"/><Relationship Id="rId2" Type="http://schemas.openxmlformats.org/officeDocument/2006/relationships/hyperlink" Target="https://keepthemidlandsbeautiful.org/wp-content/uploads/2025/03/AAW-Agreement-Form-Enterable.pdf"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7AC07-FF14-F8C8-F50B-C53E8686BC10}"/>
              </a:ext>
            </a:extLst>
          </p:cNvPr>
          <p:cNvSpPr>
            <a:spLocks noGrp="1"/>
          </p:cNvSpPr>
          <p:nvPr>
            <p:ph type="title"/>
          </p:nvPr>
        </p:nvSpPr>
        <p:spPr>
          <a:xfrm>
            <a:off x="5418316" y="1"/>
            <a:ext cx="6773684" cy="6858000"/>
          </a:xfrm>
          <a:solidFill>
            <a:srgbClr val="1B75BC"/>
          </a:solidFill>
          <a:ln>
            <a:solidFill>
              <a:srgbClr val="A7DBE3"/>
            </a:solidFill>
          </a:ln>
        </p:spPr>
        <p:txBody>
          <a:bodyPr>
            <a:normAutofit/>
          </a:bodyPr>
          <a:lstStyle/>
          <a:p>
            <a:pPr algn="ctr"/>
            <a:br>
              <a:rPr lang="en-US" sz="4000" dirty="0">
                <a:solidFill>
                  <a:schemeClr val="bg1"/>
                </a:solidFill>
                <a:latin typeface="Arial Black"/>
              </a:rPr>
            </a:br>
            <a:r>
              <a:rPr lang="en-US" sz="4000" dirty="0">
                <a:solidFill>
                  <a:schemeClr val="bg1"/>
                </a:solidFill>
                <a:latin typeface="Arial Black"/>
              </a:rPr>
              <a:t>Mandatory Orientation </a:t>
            </a:r>
            <a:br>
              <a:rPr lang="en-US" sz="4000" dirty="0">
                <a:solidFill>
                  <a:schemeClr val="bg1"/>
                </a:solidFill>
                <a:latin typeface="Arial Black"/>
              </a:rPr>
            </a:br>
            <a:r>
              <a:rPr lang="en-US" sz="4000" dirty="0">
                <a:solidFill>
                  <a:schemeClr val="bg1"/>
                </a:solidFill>
                <a:latin typeface="Arial Black"/>
              </a:rPr>
              <a:t>and Safety Training </a:t>
            </a:r>
            <a:br>
              <a:rPr lang="en-US" sz="4000" dirty="0">
                <a:solidFill>
                  <a:schemeClr val="bg1"/>
                </a:solidFill>
                <a:latin typeface="Arial Black"/>
              </a:rPr>
            </a:br>
            <a:r>
              <a:rPr lang="en-US" sz="4000" dirty="0">
                <a:solidFill>
                  <a:schemeClr val="bg1"/>
                </a:solidFill>
                <a:latin typeface="Arial Black"/>
              </a:rPr>
              <a:t>for New </a:t>
            </a:r>
            <a:br>
              <a:rPr lang="en-US" sz="4000" dirty="0">
                <a:latin typeface="Arial Black" panose="020B0A04020102020204" pitchFamily="34" charset="0"/>
              </a:rPr>
            </a:br>
            <a:r>
              <a:rPr lang="en-US" sz="4000" dirty="0">
                <a:solidFill>
                  <a:schemeClr val="bg1"/>
                </a:solidFill>
                <a:latin typeface="Arial Black"/>
              </a:rPr>
              <a:t>Adopt-A-Waterway (AAW)</a:t>
            </a:r>
            <a:br>
              <a:rPr lang="en-US" sz="4000" dirty="0">
                <a:latin typeface="Arial Black" panose="020B0A04020102020204" pitchFamily="34" charset="0"/>
              </a:rPr>
            </a:br>
            <a:r>
              <a:rPr lang="en-US" sz="4000" dirty="0">
                <a:solidFill>
                  <a:schemeClr val="bg1"/>
                </a:solidFill>
                <a:latin typeface="Arial Black"/>
              </a:rPr>
              <a:t>Group Leaders</a:t>
            </a:r>
            <a:br>
              <a:rPr lang="en-US" sz="4000" dirty="0">
                <a:latin typeface="Arial Black" panose="020B0A04020102020204" pitchFamily="34" charset="0"/>
              </a:rPr>
            </a:br>
            <a:br>
              <a:rPr lang="en-US" dirty="0">
                <a:latin typeface="Arial Black" panose="020B0A04020102020204" pitchFamily="34" charset="0"/>
              </a:rPr>
            </a:br>
            <a:endParaRPr lang="en-US" dirty="0">
              <a:solidFill>
                <a:schemeClr val="bg1"/>
              </a:solidFill>
              <a:latin typeface="Arial Black" panose="020B0A04020102020204" pitchFamily="34" charset="0"/>
            </a:endParaRPr>
          </a:p>
        </p:txBody>
      </p:sp>
      <p:pic>
        <p:nvPicPr>
          <p:cNvPr id="5" name="Picture 4" descr="A colorful flower with text&#10;&#10;Description automatically generated">
            <a:extLst>
              <a:ext uri="{FF2B5EF4-FFF2-40B4-BE49-F238E27FC236}">
                <a16:creationId xmlns:a16="http://schemas.microsoft.com/office/drawing/2014/main" id="{2AD5F3AB-FC99-C5CC-D2B1-7BAA91859243}"/>
              </a:ext>
            </a:extLst>
          </p:cNvPr>
          <p:cNvPicPr>
            <a:picLocks noChangeAspect="1"/>
          </p:cNvPicPr>
          <p:nvPr/>
        </p:nvPicPr>
        <p:blipFill>
          <a:blip r:embed="rId2"/>
          <a:stretch>
            <a:fillRect/>
          </a:stretch>
        </p:blipFill>
        <p:spPr>
          <a:xfrm>
            <a:off x="-1003938" y="224305"/>
            <a:ext cx="7406954" cy="5849683"/>
          </a:xfrm>
          <a:prstGeom prst="rect">
            <a:avLst/>
          </a:prstGeom>
        </p:spPr>
      </p:pic>
      <p:sp>
        <p:nvSpPr>
          <p:cNvPr id="7" name="TextBox 6">
            <a:hlinkClick r:id="" action="ppaction://hlinkshowjump?jump=nextslide"/>
            <a:extLst>
              <a:ext uri="{FF2B5EF4-FFF2-40B4-BE49-F238E27FC236}">
                <a16:creationId xmlns:a16="http://schemas.microsoft.com/office/drawing/2014/main" id="{B5EC6DCF-79CA-EB9E-61F5-6A221F077F96}"/>
              </a:ext>
            </a:extLst>
          </p:cNvPr>
          <p:cNvSpPr txBox="1"/>
          <p:nvPr/>
        </p:nvSpPr>
        <p:spPr>
          <a:xfrm>
            <a:off x="8116392" y="5434142"/>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Continue</a:t>
            </a:r>
          </a:p>
        </p:txBody>
      </p:sp>
      <p:pic>
        <p:nvPicPr>
          <p:cNvPr id="3" name="Picture 2" descr="adopt_waterway_logo">
            <a:extLst>
              <a:ext uri="{FF2B5EF4-FFF2-40B4-BE49-F238E27FC236}">
                <a16:creationId xmlns:a16="http://schemas.microsoft.com/office/drawing/2014/main" id="{6B4B47BF-E126-2432-1841-AC1736257494}"/>
              </a:ext>
            </a:extLst>
          </p:cNvPr>
          <p:cNvPicPr>
            <a:picLocks noChangeAspect="1"/>
          </p:cNvPicPr>
          <p:nvPr/>
        </p:nvPicPr>
        <p:blipFill>
          <a:blip r:embed="rId3"/>
          <a:stretch>
            <a:fillRect/>
          </a:stretch>
        </p:blipFill>
        <p:spPr>
          <a:xfrm>
            <a:off x="7098146" y="86361"/>
            <a:ext cx="3048000" cy="1231207"/>
          </a:xfrm>
          <a:prstGeom prst="rect">
            <a:avLst/>
          </a:prstGeom>
        </p:spPr>
      </p:pic>
    </p:spTree>
    <p:extLst>
      <p:ext uri="{BB962C8B-B14F-4D97-AF65-F5344CB8AC3E}">
        <p14:creationId xmlns:p14="http://schemas.microsoft.com/office/powerpoint/2010/main" val="2318600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B7E97-1CE4-D6CA-F2D8-672DEDC74AD5}"/>
              </a:ext>
            </a:extLst>
          </p:cNvPr>
          <p:cNvSpPr>
            <a:spLocks noGrp="1"/>
          </p:cNvSpPr>
          <p:nvPr>
            <p:ph type="title"/>
          </p:nvPr>
        </p:nvSpPr>
        <p:spPr>
          <a:xfrm>
            <a:off x="183776" y="257548"/>
            <a:ext cx="10515600" cy="1051299"/>
          </a:xfrm>
        </p:spPr>
        <p:txBody>
          <a:bodyPr/>
          <a:lstStyle/>
          <a:p>
            <a:r>
              <a:rPr lang="en-US" dirty="0">
                <a:solidFill>
                  <a:srgbClr val="1B75BC"/>
                </a:solidFill>
                <a:latin typeface="Arial Black"/>
              </a:rPr>
              <a:t>AAW Program: </a:t>
            </a:r>
            <a:r>
              <a:rPr lang="en-US" dirty="0">
                <a:solidFill>
                  <a:srgbClr val="1B75BC"/>
                </a:solidFill>
                <a:latin typeface="Arial"/>
                <a:cs typeface="Arial"/>
              </a:rPr>
              <a:t>Recognition Sign</a:t>
            </a:r>
          </a:p>
        </p:txBody>
      </p:sp>
      <p:sp>
        <p:nvSpPr>
          <p:cNvPr id="3" name="Content Placeholder 2">
            <a:extLst>
              <a:ext uri="{FF2B5EF4-FFF2-40B4-BE49-F238E27FC236}">
                <a16:creationId xmlns:a16="http://schemas.microsoft.com/office/drawing/2014/main" id="{6A19A0CE-914F-92BF-F248-0318A04EBEC2}"/>
              </a:ext>
            </a:extLst>
          </p:cNvPr>
          <p:cNvSpPr>
            <a:spLocks noGrp="1"/>
          </p:cNvSpPr>
          <p:nvPr>
            <p:ph idx="1"/>
          </p:nvPr>
        </p:nvSpPr>
        <p:spPr>
          <a:xfrm>
            <a:off x="486280" y="1424272"/>
            <a:ext cx="6444871" cy="5176180"/>
          </a:xfrm>
        </p:spPr>
        <p:txBody>
          <a:bodyPr vert="horz" lIns="91440" tIns="45720" rIns="91440" bIns="45720" rtlCol="0" anchor="t">
            <a:noAutofit/>
          </a:bodyPr>
          <a:lstStyle/>
          <a:p>
            <a:pPr marL="0" indent="0" algn="ctr">
              <a:buNone/>
            </a:pPr>
            <a:r>
              <a:rPr lang="en-US" sz="3200" dirty="0"/>
              <a:t>A sign will be provided after your first cleanup to recognize your group’s efforts.</a:t>
            </a:r>
          </a:p>
          <a:p>
            <a:pPr marL="0" indent="0" algn="ctr">
              <a:buNone/>
            </a:pPr>
            <a:endParaRPr lang="en-US" sz="3200" dirty="0"/>
          </a:p>
          <a:p>
            <a:pPr marL="0" indent="0" algn="ctr">
              <a:buNone/>
            </a:pPr>
            <a:r>
              <a:rPr lang="en-US" sz="3200" dirty="0"/>
              <a:t>You are responsible for putting the sign up.</a:t>
            </a:r>
          </a:p>
          <a:p>
            <a:pPr marL="0" indent="0" algn="ctr">
              <a:buNone/>
            </a:pPr>
            <a:endParaRPr lang="en-US" sz="3200" dirty="0"/>
          </a:p>
          <a:p>
            <a:pPr marL="0" indent="0" algn="ctr">
              <a:buNone/>
            </a:pPr>
            <a:r>
              <a:rPr lang="en-US" sz="3200" dirty="0"/>
              <a:t>Poles are in place at most locations but will be provided, along with all equipment, if needed.  </a:t>
            </a:r>
          </a:p>
        </p:txBody>
      </p:sp>
      <p:sp>
        <p:nvSpPr>
          <p:cNvPr id="12" name="TextBox 11">
            <a:hlinkClick r:id="" action="ppaction://hlinkshowjump?jump=nextslide"/>
            <a:extLst>
              <a:ext uri="{FF2B5EF4-FFF2-40B4-BE49-F238E27FC236}">
                <a16:creationId xmlns:a16="http://schemas.microsoft.com/office/drawing/2014/main" id="{9D77D976-7C44-92BE-A653-776AA00DDA67}"/>
              </a:ext>
            </a:extLst>
          </p:cNvPr>
          <p:cNvSpPr txBox="1"/>
          <p:nvPr/>
        </p:nvSpPr>
        <p:spPr>
          <a:xfrm>
            <a:off x="9559711" y="5878894"/>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Continue</a:t>
            </a:r>
          </a:p>
        </p:txBody>
      </p:sp>
      <p:pic>
        <p:nvPicPr>
          <p:cNvPr id="7" name="Picture 6">
            <a:extLst>
              <a:ext uri="{FF2B5EF4-FFF2-40B4-BE49-F238E27FC236}">
                <a16:creationId xmlns:a16="http://schemas.microsoft.com/office/drawing/2014/main" id="{B0C35708-6045-F081-F9E9-D2967144A4C7}"/>
              </a:ext>
            </a:extLst>
          </p:cNvPr>
          <p:cNvPicPr>
            <a:picLocks noChangeAspect="1"/>
          </p:cNvPicPr>
          <p:nvPr/>
        </p:nvPicPr>
        <p:blipFill>
          <a:blip r:embed="rId2">
            <a:extLst>
              <a:ext uri="{28A0092B-C50C-407E-A947-70E740481C1C}">
                <a14:useLocalDpi xmlns:a14="http://schemas.microsoft.com/office/drawing/2010/main" val="0"/>
              </a:ext>
            </a:extLst>
          </a:blip>
          <a:srcRect l="19813" t="13276" r="17372" b="15052"/>
          <a:stretch>
            <a:fillRect/>
          </a:stretch>
        </p:blipFill>
        <p:spPr>
          <a:xfrm>
            <a:off x="7854696" y="1424272"/>
            <a:ext cx="2761488" cy="4201121"/>
          </a:xfrm>
          <a:prstGeom prst="rect">
            <a:avLst/>
          </a:prstGeom>
        </p:spPr>
      </p:pic>
    </p:spTree>
    <p:extLst>
      <p:ext uri="{BB962C8B-B14F-4D97-AF65-F5344CB8AC3E}">
        <p14:creationId xmlns:p14="http://schemas.microsoft.com/office/powerpoint/2010/main" val="220180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250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3500"/>
                            </p:stCondLst>
                            <p:childTnLst>
                              <p:par>
                                <p:cTn id="11" presetID="42"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4500"/>
                            </p:stCondLst>
                            <p:childTnLst>
                              <p:par>
                                <p:cTn id="17" presetID="42"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22" fill="hold">
                            <p:stCondLst>
                              <p:cond delay="5500"/>
                            </p:stCondLst>
                            <p:childTnLst>
                              <p:par>
                                <p:cTn id="23" presetID="1" presetClass="entr" presetSubtype="0" fill="hold" grpId="0" nodeType="afterEffect">
                                  <p:stCondLst>
                                    <p:cond delay="200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45523-1E54-9059-639C-180D1335A28C}"/>
              </a:ext>
            </a:extLst>
          </p:cNvPr>
          <p:cNvSpPr>
            <a:spLocks noGrp="1"/>
          </p:cNvSpPr>
          <p:nvPr>
            <p:ph type="title"/>
          </p:nvPr>
        </p:nvSpPr>
        <p:spPr>
          <a:xfrm>
            <a:off x="251011" y="365126"/>
            <a:ext cx="11851342" cy="988546"/>
          </a:xfrm>
        </p:spPr>
        <p:txBody>
          <a:bodyPr/>
          <a:lstStyle/>
          <a:p>
            <a:r>
              <a:rPr lang="en-US" dirty="0">
                <a:solidFill>
                  <a:srgbClr val="1B75BC"/>
                </a:solidFill>
                <a:latin typeface="Arial Black"/>
              </a:rPr>
              <a:t>AAW Program: </a:t>
            </a:r>
            <a:r>
              <a:rPr lang="en-US" dirty="0">
                <a:solidFill>
                  <a:srgbClr val="1B75BC"/>
                </a:solidFill>
                <a:latin typeface="Arial"/>
                <a:cs typeface="Arial"/>
              </a:rPr>
              <a:t>Additional Information</a:t>
            </a:r>
          </a:p>
        </p:txBody>
      </p:sp>
      <p:sp>
        <p:nvSpPr>
          <p:cNvPr id="3" name="Content Placeholder 2">
            <a:extLst>
              <a:ext uri="{FF2B5EF4-FFF2-40B4-BE49-F238E27FC236}">
                <a16:creationId xmlns:a16="http://schemas.microsoft.com/office/drawing/2014/main" id="{DE7BD516-2FD8-DD1D-F2B1-52706B78AC76}"/>
              </a:ext>
            </a:extLst>
          </p:cNvPr>
          <p:cNvSpPr>
            <a:spLocks noGrp="1"/>
          </p:cNvSpPr>
          <p:nvPr>
            <p:ph idx="1"/>
          </p:nvPr>
        </p:nvSpPr>
        <p:spPr>
          <a:xfrm>
            <a:off x="336177" y="1648918"/>
            <a:ext cx="11491062" cy="4407107"/>
          </a:xfrm>
        </p:spPr>
        <p:txBody>
          <a:bodyPr vert="horz" lIns="91440" tIns="45720" rIns="91440" bIns="45720" rtlCol="0" anchor="t">
            <a:normAutofit/>
          </a:bodyPr>
          <a:lstStyle/>
          <a:p>
            <a:pPr marL="0" indent="0" algn="ctr">
              <a:buNone/>
            </a:pPr>
            <a:r>
              <a:rPr lang="en-US" sz="3200" dirty="0"/>
              <a:t>Additional program information, event information and forms are available on the Keep the Midlands Beautiful website at:</a:t>
            </a:r>
          </a:p>
          <a:p>
            <a:pPr marL="0" indent="0">
              <a:buNone/>
            </a:pPr>
            <a:endParaRPr lang="en-US" sz="3600" dirty="0">
              <a:solidFill>
                <a:srgbClr val="0099CC"/>
              </a:solidFill>
              <a:latin typeface="Arial Black" panose="020B0A04020102020204" pitchFamily="34" charset="0"/>
            </a:endParaRPr>
          </a:p>
          <a:p>
            <a:pPr marL="0" indent="0" algn="ctr">
              <a:buNone/>
            </a:pPr>
            <a:r>
              <a:rPr lang="en-US" sz="3600" dirty="0">
                <a:hlinkClick r:id="rId2"/>
              </a:rPr>
              <a:t>Adopt-A-Waterway - Keep The Midlands Beautiful</a:t>
            </a:r>
            <a:endParaRPr lang="en-US" sz="3600" dirty="0">
              <a:solidFill>
                <a:srgbClr val="0099CC"/>
              </a:solidFill>
              <a:latin typeface="Arial Black" panose="020B0A04020102020204" pitchFamily="34" charset="0"/>
            </a:endParaRPr>
          </a:p>
        </p:txBody>
      </p:sp>
      <p:sp>
        <p:nvSpPr>
          <p:cNvPr id="6" name="TextBox 5">
            <a:hlinkClick r:id="" action="ppaction://hlinkshowjump?jump=nextslide"/>
            <a:extLst>
              <a:ext uri="{FF2B5EF4-FFF2-40B4-BE49-F238E27FC236}">
                <a16:creationId xmlns:a16="http://schemas.microsoft.com/office/drawing/2014/main" id="{6D5D32DF-16EB-53C1-684A-CB2F8F34519B}"/>
              </a:ext>
            </a:extLst>
          </p:cNvPr>
          <p:cNvSpPr txBox="1"/>
          <p:nvPr/>
        </p:nvSpPr>
        <p:spPr>
          <a:xfrm>
            <a:off x="9470356" y="5858549"/>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Continue</a:t>
            </a:r>
          </a:p>
        </p:txBody>
      </p:sp>
    </p:spTree>
    <p:extLst>
      <p:ext uri="{BB962C8B-B14F-4D97-AF65-F5344CB8AC3E}">
        <p14:creationId xmlns:p14="http://schemas.microsoft.com/office/powerpoint/2010/main" val="2144187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A5052-D7D1-6354-FD3E-43E475777DF4}"/>
              </a:ext>
            </a:extLst>
          </p:cNvPr>
          <p:cNvSpPr>
            <a:spLocks noGrp="1"/>
          </p:cNvSpPr>
          <p:nvPr>
            <p:ph type="title"/>
          </p:nvPr>
        </p:nvSpPr>
        <p:spPr>
          <a:solidFill>
            <a:srgbClr val="1B75BC"/>
          </a:solidFill>
        </p:spPr>
        <p:txBody>
          <a:bodyPr/>
          <a:lstStyle/>
          <a:p>
            <a:r>
              <a:rPr lang="en-US" dirty="0">
                <a:solidFill>
                  <a:schemeClr val="bg1"/>
                </a:solidFill>
                <a:latin typeface="Arial Black" panose="020B0A04020102020204" pitchFamily="34" charset="0"/>
              </a:rPr>
              <a:t>QUIZ Question #1</a:t>
            </a:r>
          </a:p>
        </p:txBody>
      </p:sp>
      <p:sp>
        <p:nvSpPr>
          <p:cNvPr id="3" name="Content Placeholder 2">
            <a:extLst>
              <a:ext uri="{FF2B5EF4-FFF2-40B4-BE49-F238E27FC236}">
                <a16:creationId xmlns:a16="http://schemas.microsoft.com/office/drawing/2014/main" id="{F89EB046-FDD4-3F45-8A87-3AC5CF0A73FC}"/>
              </a:ext>
            </a:extLst>
          </p:cNvPr>
          <p:cNvSpPr>
            <a:spLocks noGrp="1"/>
          </p:cNvSpPr>
          <p:nvPr>
            <p:ph idx="1"/>
          </p:nvPr>
        </p:nvSpPr>
        <p:spPr>
          <a:xfrm>
            <a:off x="838200" y="2128603"/>
            <a:ext cx="10515600" cy="4048360"/>
          </a:xfrm>
        </p:spPr>
        <p:txBody>
          <a:bodyPr/>
          <a:lstStyle/>
          <a:p>
            <a:pPr marL="0" indent="0">
              <a:buNone/>
            </a:pPr>
            <a:r>
              <a:rPr lang="en-US" dirty="0"/>
              <a:t>How many times each year is your group required to pick up litter from your Adopt-A-Waterway location?</a:t>
            </a:r>
          </a:p>
          <a:p>
            <a:pPr marL="0" indent="0">
              <a:buNone/>
            </a:pPr>
            <a:endParaRPr lang="en-US" dirty="0"/>
          </a:p>
          <a:p>
            <a:pPr marL="514350" indent="-514350">
              <a:buAutoNum type="alphaUcParenR"/>
            </a:pPr>
            <a:r>
              <a:rPr lang="en-US" dirty="0">
                <a:hlinkClick r:id="rId2" action="ppaction://hlinksldjump"/>
              </a:rPr>
              <a:t>One</a:t>
            </a:r>
            <a:endParaRPr lang="en-US" dirty="0"/>
          </a:p>
          <a:p>
            <a:pPr marL="514350" indent="-514350">
              <a:buAutoNum type="alphaUcParenR"/>
            </a:pPr>
            <a:r>
              <a:rPr lang="en-US" dirty="0">
                <a:hlinkClick r:id="rId3" action="ppaction://hlinksldjump"/>
              </a:rPr>
              <a:t>Two</a:t>
            </a:r>
            <a:endParaRPr lang="en-US" dirty="0"/>
          </a:p>
          <a:p>
            <a:pPr marL="514350" indent="-514350">
              <a:buAutoNum type="alphaUcParenR"/>
            </a:pPr>
            <a:r>
              <a:rPr lang="en-US" dirty="0">
                <a:hlinkClick r:id="rId2" action="ppaction://hlinksldjump"/>
              </a:rPr>
              <a:t>Four</a:t>
            </a:r>
            <a:endParaRPr lang="en-US" dirty="0"/>
          </a:p>
        </p:txBody>
      </p:sp>
      <p:sp>
        <p:nvSpPr>
          <p:cNvPr id="4" name="TextBox 3">
            <a:extLst>
              <a:ext uri="{FF2B5EF4-FFF2-40B4-BE49-F238E27FC236}">
                <a16:creationId xmlns:a16="http://schemas.microsoft.com/office/drawing/2014/main" id="{D5BDEB31-BF6C-A2FA-AC35-AD032A9A6CC9}"/>
              </a:ext>
            </a:extLst>
          </p:cNvPr>
          <p:cNvSpPr txBox="1"/>
          <p:nvPr/>
        </p:nvSpPr>
        <p:spPr>
          <a:xfrm>
            <a:off x="6670623" y="3912433"/>
            <a:ext cx="3417757" cy="1077218"/>
          </a:xfrm>
          <a:prstGeom prst="rect">
            <a:avLst/>
          </a:prstGeom>
          <a:solidFill>
            <a:srgbClr val="1B75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200" b="1" dirty="0">
                <a:solidFill>
                  <a:schemeClr val="bg1"/>
                </a:solidFill>
              </a:rPr>
              <a:t>Click on the correct answer.</a:t>
            </a:r>
          </a:p>
        </p:txBody>
      </p:sp>
    </p:spTree>
    <p:extLst>
      <p:ext uri="{BB962C8B-B14F-4D97-AF65-F5344CB8AC3E}">
        <p14:creationId xmlns:p14="http://schemas.microsoft.com/office/powerpoint/2010/main" val="25420850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913-C117-5C3E-678B-1D476C1A00CF}"/>
              </a:ext>
            </a:extLst>
          </p:cNvPr>
          <p:cNvSpPr>
            <a:spLocks noGrp="1"/>
          </p:cNvSpPr>
          <p:nvPr>
            <p:ph type="title"/>
          </p:nvPr>
        </p:nvSpPr>
        <p:spPr/>
        <p:txBody>
          <a:bodyPr/>
          <a:lstStyle/>
          <a:p>
            <a:pPr algn="ctr"/>
            <a:r>
              <a:rPr lang="en-US" dirty="0">
                <a:solidFill>
                  <a:srgbClr val="0099CC"/>
                </a:solidFill>
                <a:latin typeface="Arial Black" panose="020B0A04020102020204" pitchFamily="34" charset="0"/>
              </a:rPr>
              <a:t>Correct! Congratulations!</a:t>
            </a:r>
          </a:p>
        </p:txBody>
      </p:sp>
      <p:pic>
        <p:nvPicPr>
          <p:cNvPr id="4" name="Picture 3" descr="Icon&#10;&#10;Description automatically generated">
            <a:extLst>
              <a:ext uri="{FF2B5EF4-FFF2-40B4-BE49-F238E27FC236}">
                <a16:creationId xmlns:a16="http://schemas.microsoft.com/office/drawing/2014/main" id="{EB56F13B-B7D5-F4C2-A50F-A6D5B69E690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533896" y="2071688"/>
            <a:ext cx="4564322" cy="3963352"/>
          </a:xfrm>
          <a:prstGeom prst="rect">
            <a:avLst/>
          </a:prstGeom>
        </p:spPr>
      </p:pic>
      <p:sp>
        <p:nvSpPr>
          <p:cNvPr id="5" name="TextBox 4">
            <a:extLst>
              <a:ext uri="{FF2B5EF4-FFF2-40B4-BE49-F238E27FC236}">
                <a16:creationId xmlns:a16="http://schemas.microsoft.com/office/drawing/2014/main" id="{B8B6FFEF-42BA-F2A8-2C73-25E9A7686BA7}"/>
              </a:ext>
            </a:extLst>
          </p:cNvPr>
          <p:cNvSpPr txBox="1"/>
          <p:nvPr/>
        </p:nvSpPr>
        <p:spPr>
          <a:xfrm>
            <a:off x="2147055" y="6858000"/>
            <a:ext cx="7897889" cy="230832"/>
          </a:xfrm>
          <a:prstGeom prst="rect">
            <a:avLst/>
          </a:prstGeom>
          <a:noFill/>
        </p:spPr>
        <p:txBody>
          <a:bodyPr wrap="square" rtlCol="0">
            <a:spAutoFit/>
          </a:bodyPr>
          <a:lstStyle/>
          <a:p>
            <a:r>
              <a:rPr lang="en-US" sz="900">
                <a:hlinkClick r:id="rId3" tooltip="https://commons.wikimedia.org/wiki/File:Checkmark_green.svg"/>
              </a:rPr>
              <a:t>This Photo</a:t>
            </a:r>
            <a:r>
              <a:rPr lang="en-US" sz="900"/>
              <a:t> by Unknown Author is licensed under </a:t>
            </a:r>
            <a:r>
              <a:rPr lang="en-US" sz="900">
                <a:hlinkClick r:id="rId4" tooltip="https://creativecommons.org/licenses/by-sa/3.0/"/>
              </a:rPr>
              <a:t>CC BY-SA</a:t>
            </a:r>
            <a:endParaRPr lang="en-US" sz="900"/>
          </a:p>
        </p:txBody>
      </p:sp>
      <p:sp>
        <p:nvSpPr>
          <p:cNvPr id="6" name="TextBox 5">
            <a:hlinkClick r:id="rId5" action="ppaction://hlinksldjump"/>
            <a:extLst>
              <a:ext uri="{FF2B5EF4-FFF2-40B4-BE49-F238E27FC236}">
                <a16:creationId xmlns:a16="http://schemas.microsoft.com/office/drawing/2014/main" id="{B16D7A7A-A7AD-ECAB-284C-B7DF4F481D43}"/>
              </a:ext>
            </a:extLst>
          </p:cNvPr>
          <p:cNvSpPr txBox="1"/>
          <p:nvPr/>
        </p:nvSpPr>
        <p:spPr>
          <a:xfrm>
            <a:off x="9323882" y="5921115"/>
            <a:ext cx="2383436"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solidFill>
              </a:rPr>
              <a:t>Next Question</a:t>
            </a:r>
          </a:p>
        </p:txBody>
      </p:sp>
    </p:spTree>
    <p:extLst>
      <p:ext uri="{BB962C8B-B14F-4D97-AF65-F5344CB8AC3E}">
        <p14:creationId xmlns:p14="http://schemas.microsoft.com/office/powerpoint/2010/main" val="770575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8EF8B-4E23-757E-6DAC-561A9A59E47F}"/>
              </a:ext>
            </a:extLst>
          </p:cNvPr>
          <p:cNvSpPr>
            <a:spLocks noGrp="1"/>
          </p:cNvSpPr>
          <p:nvPr>
            <p:ph type="title"/>
          </p:nvPr>
        </p:nvSpPr>
        <p:spPr/>
        <p:txBody>
          <a:bodyPr/>
          <a:lstStyle/>
          <a:p>
            <a:pPr algn="ctr"/>
            <a:r>
              <a:rPr lang="en-US" dirty="0">
                <a:solidFill>
                  <a:srgbClr val="C00000"/>
                </a:solidFill>
                <a:latin typeface="Arial Black" panose="020B0A04020102020204" pitchFamily="34" charset="0"/>
              </a:rPr>
              <a:t>Please Try Again</a:t>
            </a:r>
          </a:p>
        </p:txBody>
      </p:sp>
      <p:pic>
        <p:nvPicPr>
          <p:cNvPr id="4" name="Graphic 3">
            <a:extLst>
              <a:ext uri="{FF2B5EF4-FFF2-40B4-BE49-F238E27FC236}">
                <a16:creationId xmlns:a16="http://schemas.microsoft.com/office/drawing/2014/main" id="{D1673704-F2FF-8E9A-7F71-AB01A896CF6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 uri="{837473B0-CC2E-450A-ABE3-18F120FF3D39}">
                <a1611:picAttrSrcUrl xmlns:a1611="http://schemas.microsoft.com/office/drawing/2016/11/main" r:id="rId3"/>
              </a:ext>
            </a:extLst>
          </a:blip>
          <a:stretch>
            <a:fillRect/>
          </a:stretch>
        </p:blipFill>
        <p:spPr>
          <a:xfrm>
            <a:off x="4004310" y="1690688"/>
            <a:ext cx="4005574" cy="4005574"/>
          </a:xfrm>
          <a:prstGeom prst="rect">
            <a:avLst/>
          </a:prstGeom>
        </p:spPr>
      </p:pic>
      <p:sp>
        <p:nvSpPr>
          <p:cNvPr id="6" name="TextBox 5">
            <a:hlinkClick r:id="rId4" action="ppaction://hlinksldjump"/>
            <a:extLst>
              <a:ext uri="{FF2B5EF4-FFF2-40B4-BE49-F238E27FC236}">
                <a16:creationId xmlns:a16="http://schemas.microsoft.com/office/drawing/2014/main" id="{107E4E8D-A8A9-BA6B-E906-0036E64F1340}"/>
              </a:ext>
            </a:extLst>
          </p:cNvPr>
          <p:cNvSpPr txBox="1"/>
          <p:nvPr/>
        </p:nvSpPr>
        <p:spPr>
          <a:xfrm>
            <a:off x="8289561" y="5861154"/>
            <a:ext cx="3413797"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solidFill>
              </a:rPr>
              <a:t>Go Back to Question</a:t>
            </a:r>
          </a:p>
        </p:txBody>
      </p:sp>
    </p:spTree>
    <p:extLst>
      <p:ext uri="{BB962C8B-B14F-4D97-AF65-F5344CB8AC3E}">
        <p14:creationId xmlns:p14="http://schemas.microsoft.com/office/powerpoint/2010/main" val="29709987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0066F-C75A-0067-5108-D26BA49EB72F}"/>
              </a:ext>
            </a:extLst>
          </p:cNvPr>
          <p:cNvSpPr>
            <a:spLocks noGrp="1"/>
          </p:cNvSpPr>
          <p:nvPr>
            <p:ph type="title"/>
          </p:nvPr>
        </p:nvSpPr>
        <p:spPr>
          <a:solidFill>
            <a:srgbClr val="1B75BC"/>
          </a:solidFill>
        </p:spPr>
        <p:txBody>
          <a:bodyPr/>
          <a:lstStyle/>
          <a:p>
            <a:r>
              <a:rPr lang="en-US" dirty="0">
                <a:solidFill>
                  <a:schemeClr val="bg1"/>
                </a:solidFill>
                <a:latin typeface="Arial Black" panose="020B0A04020102020204" pitchFamily="34" charset="0"/>
              </a:rPr>
              <a:t>QUIZ Question #2</a:t>
            </a:r>
          </a:p>
        </p:txBody>
      </p:sp>
      <p:sp>
        <p:nvSpPr>
          <p:cNvPr id="3" name="Content Placeholder 2">
            <a:extLst>
              <a:ext uri="{FF2B5EF4-FFF2-40B4-BE49-F238E27FC236}">
                <a16:creationId xmlns:a16="http://schemas.microsoft.com/office/drawing/2014/main" id="{5B6B5E38-5D8C-A6D4-C446-68CD246D0B06}"/>
              </a:ext>
            </a:extLst>
          </p:cNvPr>
          <p:cNvSpPr>
            <a:spLocks noGrp="1"/>
          </p:cNvSpPr>
          <p:nvPr>
            <p:ph idx="1"/>
          </p:nvPr>
        </p:nvSpPr>
        <p:spPr>
          <a:xfrm>
            <a:off x="838200" y="2083633"/>
            <a:ext cx="10515600" cy="4093330"/>
          </a:xfrm>
        </p:spPr>
        <p:txBody>
          <a:bodyPr/>
          <a:lstStyle/>
          <a:p>
            <a:pPr marL="0" indent="0">
              <a:buNone/>
            </a:pPr>
            <a:r>
              <a:rPr lang="en-US" dirty="0"/>
              <a:t>Collecting recyclables separately is strongly recommended but is not required.</a:t>
            </a:r>
          </a:p>
          <a:p>
            <a:pPr marL="0" indent="0">
              <a:buNone/>
            </a:pPr>
            <a:endParaRPr lang="en-US" dirty="0"/>
          </a:p>
          <a:p>
            <a:pPr marL="0" indent="0">
              <a:buNone/>
            </a:pPr>
            <a:r>
              <a:rPr lang="en-US" dirty="0"/>
              <a:t>A) </a:t>
            </a:r>
            <a:r>
              <a:rPr lang="en-US" dirty="0">
                <a:hlinkClick r:id="" action="ppaction://hlinkshowjump?jump=nextslide"/>
              </a:rPr>
              <a:t>True</a:t>
            </a:r>
            <a:endParaRPr lang="en-US" dirty="0"/>
          </a:p>
          <a:p>
            <a:pPr marL="0" indent="0">
              <a:buNone/>
            </a:pPr>
            <a:r>
              <a:rPr lang="en-US" dirty="0"/>
              <a:t>B) </a:t>
            </a:r>
            <a:r>
              <a:rPr lang="en-US" dirty="0">
                <a:hlinkClick r:id="rId2" action="ppaction://hlinksldjump"/>
              </a:rPr>
              <a:t>False</a:t>
            </a:r>
            <a:endParaRPr lang="en-US" dirty="0"/>
          </a:p>
        </p:txBody>
      </p:sp>
      <p:sp>
        <p:nvSpPr>
          <p:cNvPr id="4" name="TextBox 3">
            <a:extLst>
              <a:ext uri="{FF2B5EF4-FFF2-40B4-BE49-F238E27FC236}">
                <a16:creationId xmlns:a16="http://schemas.microsoft.com/office/drawing/2014/main" id="{12DF604E-600E-A5A4-DAD8-06314E63F2A9}"/>
              </a:ext>
            </a:extLst>
          </p:cNvPr>
          <p:cNvSpPr txBox="1"/>
          <p:nvPr/>
        </p:nvSpPr>
        <p:spPr>
          <a:xfrm>
            <a:off x="6595672" y="3429000"/>
            <a:ext cx="3417757" cy="1077218"/>
          </a:xfrm>
          <a:prstGeom prst="rect">
            <a:avLst/>
          </a:prstGeom>
          <a:solidFill>
            <a:srgbClr val="1B75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200" b="1" dirty="0">
                <a:solidFill>
                  <a:schemeClr val="bg1"/>
                </a:solidFill>
              </a:rPr>
              <a:t>Click on the correct answer.</a:t>
            </a:r>
          </a:p>
        </p:txBody>
      </p:sp>
    </p:spTree>
    <p:extLst>
      <p:ext uri="{BB962C8B-B14F-4D97-AF65-F5344CB8AC3E}">
        <p14:creationId xmlns:p14="http://schemas.microsoft.com/office/powerpoint/2010/main" val="2087096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913-C117-5C3E-678B-1D476C1A00CF}"/>
              </a:ext>
            </a:extLst>
          </p:cNvPr>
          <p:cNvSpPr>
            <a:spLocks noGrp="1"/>
          </p:cNvSpPr>
          <p:nvPr>
            <p:ph type="title"/>
          </p:nvPr>
        </p:nvSpPr>
        <p:spPr/>
        <p:txBody>
          <a:bodyPr/>
          <a:lstStyle/>
          <a:p>
            <a:pPr algn="ctr"/>
            <a:r>
              <a:rPr lang="en-US" dirty="0">
                <a:solidFill>
                  <a:srgbClr val="0099CC"/>
                </a:solidFill>
                <a:latin typeface="Arial Black" panose="020B0A04020102020204" pitchFamily="34" charset="0"/>
              </a:rPr>
              <a:t>Correct! Congratulations!</a:t>
            </a:r>
          </a:p>
        </p:txBody>
      </p:sp>
      <p:pic>
        <p:nvPicPr>
          <p:cNvPr id="4" name="Picture 3" descr="Icon&#10;&#10;Description automatically generated">
            <a:extLst>
              <a:ext uri="{FF2B5EF4-FFF2-40B4-BE49-F238E27FC236}">
                <a16:creationId xmlns:a16="http://schemas.microsoft.com/office/drawing/2014/main" id="{EB56F13B-B7D5-F4C2-A50F-A6D5B69E690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533896" y="2071688"/>
            <a:ext cx="4564322" cy="3963352"/>
          </a:xfrm>
          <a:prstGeom prst="rect">
            <a:avLst/>
          </a:prstGeom>
        </p:spPr>
      </p:pic>
      <p:sp>
        <p:nvSpPr>
          <p:cNvPr id="5" name="TextBox 4">
            <a:extLst>
              <a:ext uri="{FF2B5EF4-FFF2-40B4-BE49-F238E27FC236}">
                <a16:creationId xmlns:a16="http://schemas.microsoft.com/office/drawing/2014/main" id="{B8B6FFEF-42BA-F2A8-2C73-25E9A7686BA7}"/>
              </a:ext>
            </a:extLst>
          </p:cNvPr>
          <p:cNvSpPr txBox="1"/>
          <p:nvPr/>
        </p:nvSpPr>
        <p:spPr>
          <a:xfrm>
            <a:off x="2147055" y="6858000"/>
            <a:ext cx="7897889" cy="230832"/>
          </a:xfrm>
          <a:prstGeom prst="rect">
            <a:avLst/>
          </a:prstGeom>
          <a:noFill/>
        </p:spPr>
        <p:txBody>
          <a:bodyPr wrap="square" rtlCol="0">
            <a:spAutoFit/>
          </a:bodyPr>
          <a:lstStyle/>
          <a:p>
            <a:r>
              <a:rPr lang="en-US" sz="900">
                <a:hlinkClick r:id="rId3" tooltip="https://commons.wikimedia.org/wiki/File:Checkmark_green.svg"/>
              </a:rPr>
              <a:t>This Photo</a:t>
            </a:r>
            <a:r>
              <a:rPr lang="en-US" sz="900"/>
              <a:t> by Unknown Author is licensed under </a:t>
            </a:r>
            <a:r>
              <a:rPr lang="en-US" sz="900">
                <a:hlinkClick r:id="rId4" tooltip="https://creativecommons.org/licenses/by-sa/3.0/"/>
              </a:rPr>
              <a:t>CC BY-SA</a:t>
            </a:r>
            <a:endParaRPr lang="en-US" sz="900"/>
          </a:p>
        </p:txBody>
      </p:sp>
      <p:sp>
        <p:nvSpPr>
          <p:cNvPr id="8" name="TextBox 7">
            <a:hlinkClick r:id="rId5" action="ppaction://hlinksldjump"/>
            <a:extLst>
              <a:ext uri="{FF2B5EF4-FFF2-40B4-BE49-F238E27FC236}">
                <a16:creationId xmlns:a16="http://schemas.microsoft.com/office/drawing/2014/main" id="{8A104A60-F523-C122-EBA8-2FE8998AC595}"/>
              </a:ext>
            </a:extLst>
          </p:cNvPr>
          <p:cNvSpPr txBox="1"/>
          <p:nvPr/>
        </p:nvSpPr>
        <p:spPr>
          <a:xfrm>
            <a:off x="9380415" y="5798209"/>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Continue</a:t>
            </a:r>
          </a:p>
        </p:txBody>
      </p:sp>
    </p:spTree>
    <p:extLst>
      <p:ext uri="{BB962C8B-B14F-4D97-AF65-F5344CB8AC3E}">
        <p14:creationId xmlns:p14="http://schemas.microsoft.com/office/powerpoint/2010/main" val="3726175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8EF8B-4E23-757E-6DAC-561A9A59E47F}"/>
              </a:ext>
            </a:extLst>
          </p:cNvPr>
          <p:cNvSpPr>
            <a:spLocks noGrp="1"/>
          </p:cNvSpPr>
          <p:nvPr>
            <p:ph type="title"/>
          </p:nvPr>
        </p:nvSpPr>
        <p:spPr/>
        <p:txBody>
          <a:bodyPr/>
          <a:lstStyle/>
          <a:p>
            <a:pPr algn="ctr"/>
            <a:r>
              <a:rPr lang="en-US" dirty="0">
                <a:solidFill>
                  <a:srgbClr val="C00000"/>
                </a:solidFill>
                <a:latin typeface="Arial Black" panose="020B0A04020102020204" pitchFamily="34" charset="0"/>
              </a:rPr>
              <a:t>Please Try Again</a:t>
            </a:r>
          </a:p>
        </p:txBody>
      </p:sp>
      <p:pic>
        <p:nvPicPr>
          <p:cNvPr id="4" name="Graphic 3">
            <a:extLst>
              <a:ext uri="{FF2B5EF4-FFF2-40B4-BE49-F238E27FC236}">
                <a16:creationId xmlns:a16="http://schemas.microsoft.com/office/drawing/2014/main" id="{D1673704-F2FF-8E9A-7F71-AB01A896CF6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 uri="{837473B0-CC2E-450A-ABE3-18F120FF3D39}">
                <a1611:picAttrSrcUrl xmlns:a1611="http://schemas.microsoft.com/office/drawing/2016/11/main" r:id="rId3"/>
              </a:ext>
            </a:extLst>
          </a:blip>
          <a:stretch>
            <a:fillRect/>
          </a:stretch>
        </p:blipFill>
        <p:spPr>
          <a:xfrm>
            <a:off x="4004310" y="1690688"/>
            <a:ext cx="4005574" cy="4005574"/>
          </a:xfrm>
          <a:prstGeom prst="rect">
            <a:avLst/>
          </a:prstGeom>
        </p:spPr>
      </p:pic>
      <p:sp>
        <p:nvSpPr>
          <p:cNvPr id="6" name="TextBox 5">
            <a:hlinkClick r:id="rId4" action="ppaction://hlinksldjump"/>
            <a:extLst>
              <a:ext uri="{FF2B5EF4-FFF2-40B4-BE49-F238E27FC236}">
                <a16:creationId xmlns:a16="http://schemas.microsoft.com/office/drawing/2014/main" id="{107E4E8D-A8A9-BA6B-E906-0036E64F1340}"/>
              </a:ext>
            </a:extLst>
          </p:cNvPr>
          <p:cNvSpPr txBox="1"/>
          <p:nvPr/>
        </p:nvSpPr>
        <p:spPr>
          <a:xfrm>
            <a:off x="8289561" y="5861154"/>
            <a:ext cx="3413797"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solidFill>
              </a:rPr>
              <a:t>Go Back to Question</a:t>
            </a:r>
          </a:p>
        </p:txBody>
      </p:sp>
    </p:spTree>
    <p:extLst>
      <p:ext uri="{BB962C8B-B14F-4D97-AF65-F5344CB8AC3E}">
        <p14:creationId xmlns:p14="http://schemas.microsoft.com/office/powerpoint/2010/main" val="2392046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30D32-B85F-8D97-AB5A-07768C4AF2C0}"/>
              </a:ext>
            </a:extLst>
          </p:cNvPr>
          <p:cNvSpPr>
            <a:spLocks noGrp="1"/>
          </p:cNvSpPr>
          <p:nvPr>
            <p:ph type="title"/>
          </p:nvPr>
        </p:nvSpPr>
        <p:spPr>
          <a:xfrm>
            <a:off x="497540" y="338231"/>
            <a:ext cx="10515600" cy="1006476"/>
          </a:xfrm>
          <a:solidFill>
            <a:srgbClr val="1B75BC"/>
          </a:solidFill>
        </p:spPr>
        <p:txBody>
          <a:bodyPr>
            <a:normAutofit fontScale="90000"/>
          </a:bodyPr>
          <a:lstStyle/>
          <a:p>
            <a:r>
              <a:rPr lang="en-US" dirty="0">
                <a:solidFill>
                  <a:schemeClr val="bg1"/>
                </a:solidFill>
                <a:latin typeface="Arial Black"/>
              </a:rPr>
              <a:t>Safety &amp; Orientation Training Topics</a:t>
            </a:r>
          </a:p>
        </p:txBody>
      </p:sp>
      <p:grpSp>
        <p:nvGrpSpPr>
          <p:cNvPr id="6" name="Group 5">
            <a:extLst>
              <a:ext uri="{FF2B5EF4-FFF2-40B4-BE49-F238E27FC236}">
                <a16:creationId xmlns:a16="http://schemas.microsoft.com/office/drawing/2014/main" id="{390554CD-F939-36C4-123E-8EDC13B0A31E}"/>
              </a:ext>
            </a:extLst>
          </p:cNvPr>
          <p:cNvGrpSpPr/>
          <p:nvPr/>
        </p:nvGrpSpPr>
        <p:grpSpPr>
          <a:xfrm>
            <a:off x="7252447" y="1631768"/>
            <a:ext cx="4123765" cy="698738"/>
            <a:chOff x="7909089" y="5401559"/>
            <a:chExt cx="2403835" cy="754144"/>
          </a:xfrm>
          <a:solidFill>
            <a:schemeClr val="bg1">
              <a:lumMod val="75000"/>
            </a:schemeClr>
          </a:solidFill>
          <a:scene3d>
            <a:camera prst="orthographicFront">
              <a:rot lat="0" lon="0" rev="0"/>
            </a:camera>
            <a:lightRig rig="balanced" dir="t">
              <a:rot lat="0" lon="0" rev="8700000"/>
            </a:lightRig>
          </a:scene3d>
        </p:grpSpPr>
        <p:sp>
          <p:nvSpPr>
            <p:cNvPr id="7" name="Rectangle: Rounded Corners 6">
              <a:hlinkClick r:id="rId2" action="ppaction://hlinksldjump"/>
              <a:extLst>
                <a:ext uri="{FF2B5EF4-FFF2-40B4-BE49-F238E27FC236}">
                  <a16:creationId xmlns:a16="http://schemas.microsoft.com/office/drawing/2014/main" id="{B2AEACB4-013D-36DF-C7A2-45B4C181C865}"/>
                </a:ext>
              </a:extLst>
            </p:cNvPr>
            <p:cNvSpPr/>
            <p:nvPr/>
          </p:nvSpPr>
          <p:spPr>
            <a:xfrm>
              <a:off x="7909089" y="5401559"/>
              <a:ext cx="2403835" cy="754144"/>
            </a:xfrm>
            <a:prstGeom prst="roundRect">
              <a:avLst>
                <a:gd name="adj" fmla="val 27060"/>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5C0E181-931E-A3B6-E14C-687258B97D5A}"/>
                </a:ext>
              </a:extLst>
            </p:cNvPr>
            <p:cNvSpPr txBox="1"/>
            <p:nvPr/>
          </p:nvSpPr>
          <p:spPr>
            <a:xfrm>
              <a:off x="8049270" y="5521225"/>
              <a:ext cx="2067298" cy="498272"/>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en-US" sz="2400" b="1" dirty="0">
                  <a:solidFill>
                    <a:srgbClr val="FFFFFF"/>
                  </a:solidFill>
                </a:rPr>
                <a:t>AAW Program</a:t>
              </a:r>
            </a:p>
          </p:txBody>
        </p:sp>
      </p:grpSp>
      <p:grpSp>
        <p:nvGrpSpPr>
          <p:cNvPr id="9" name="Group 8">
            <a:extLst>
              <a:ext uri="{FF2B5EF4-FFF2-40B4-BE49-F238E27FC236}">
                <a16:creationId xmlns:a16="http://schemas.microsoft.com/office/drawing/2014/main" id="{0493E735-529B-8DF5-42A3-5BEA741F69EC}"/>
              </a:ext>
            </a:extLst>
          </p:cNvPr>
          <p:cNvGrpSpPr/>
          <p:nvPr/>
        </p:nvGrpSpPr>
        <p:grpSpPr>
          <a:xfrm>
            <a:off x="7252447" y="2528256"/>
            <a:ext cx="4215653" cy="698740"/>
            <a:chOff x="7909089" y="5401559"/>
            <a:chExt cx="2403835" cy="754144"/>
          </a:xfrm>
          <a:scene3d>
            <a:camera prst="orthographicFront">
              <a:rot lat="0" lon="0" rev="0"/>
            </a:camera>
            <a:lightRig rig="balanced" dir="t">
              <a:rot lat="0" lon="0" rev="8700000"/>
            </a:lightRig>
          </a:scene3d>
        </p:grpSpPr>
        <p:sp>
          <p:nvSpPr>
            <p:cNvPr id="10" name="Rectangle: Rounded Corners 9">
              <a:hlinkClick r:id="" action="ppaction://hlinkshowjump?jump=nextslide"/>
              <a:extLst>
                <a:ext uri="{FF2B5EF4-FFF2-40B4-BE49-F238E27FC236}">
                  <a16:creationId xmlns:a16="http://schemas.microsoft.com/office/drawing/2014/main" id="{24DB8AE0-8509-5BE7-31C2-F1E6482E18AE}"/>
                </a:ext>
              </a:extLst>
            </p:cNvPr>
            <p:cNvSpPr/>
            <p:nvPr/>
          </p:nvSpPr>
          <p:spPr>
            <a:xfrm>
              <a:off x="7909089" y="5401559"/>
              <a:ext cx="2403835" cy="754144"/>
            </a:xfrm>
            <a:prstGeom prst="roundRect">
              <a:avLst>
                <a:gd name="adj" fmla="val 27060"/>
              </a:avLst>
            </a:prstGeom>
            <a:solidFill>
              <a:srgbClr val="F39D13"/>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hlinkClick r:id="" action="ppaction://hlinkshowjump?jump=nextslide"/>
              <a:extLst>
                <a:ext uri="{FF2B5EF4-FFF2-40B4-BE49-F238E27FC236}">
                  <a16:creationId xmlns:a16="http://schemas.microsoft.com/office/drawing/2014/main" id="{AFABFEDA-B628-FA8E-B2B2-5ADACAB67E35}"/>
                </a:ext>
              </a:extLst>
            </p:cNvPr>
            <p:cNvSpPr txBox="1"/>
            <p:nvPr/>
          </p:nvSpPr>
          <p:spPr>
            <a:xfrm>
              <a:off x="7960514" y="5521222"/>
              <a:ext cx="2300014" cy="498271"/>
            </a:xfrm>
            <a:prstGeom prst="rect">
              <a:avLst/>
            </a:prstGeom>
            <a:solidFill>
              <a:srgbClr val="F39D13"/>
            </a:solid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en-US" sz="2400" b="1" dirty="0">
                  <a:solidFill>
                    <a:schemeClr val="bg1"/>
                  </a:solidFill>
                </a:rPr>
                <a:t>Group Leader Responsibilities</a:t>
              </a:r>
            </a:p>
          </p:txBody>
        </p:sp>
      </p:grpSp>
      <p:grpSp>
        <p:nvGrpSpPr>
          <p:cNvPr id="12" name="Group 11">
            <a:extLst>
              <a:ext uri="{FF2B5EF4-FFF2-40B4-BE49-F238E27FC236}">
                <a16:creationId xmlns:a16="http://schemas.microsoft.com/office/drawing/2014/main" id="{861238C5-933D-E9A7-8C35-A2397B703569}"/>
              </a:ext>
            </a:extLst>
          </p:cNvPr>
          <p:cNvGrpSpPr/>
          <p:nvPr/>
        </p:nvGrpSpPr>
        <p:grpSpPr>
          <a:xfrm>
            <a:off x="7252444" y="3424729"/>
            <a:ext cx="4215653" cy="698740"/>
            <a:chOff x="7909089" y="5401559"/>
            <a:chExt cx="2403835" cy="754144"/>
          </a:xfrm>
          <a:solidFill>
            <a:srgbClr val="0099CC"/>
          </a:solidFill>
          <a:scene3d>
            <a:camera prst="orthographicFront">
              <a:rot lat="0" lon="0" rev="0"/>
            </a:camera>
            <a:lightRig rig="balanced" dir="t">
              <a:rot lat="0" lon="0" rev="8700000"/>
            </a:lightRig>
          </a:scene3d>
        </p:grpSpPr>
        <p:sp>
          <p:nvSpPr>
            <p:cNvPr id="13" name="Rectangle: Rounded Corners 12">
              <a:extLst>
                <a:ext uri="{FF2B5EF4-FFF2-40B4-BE49-F238E27FC236}">
                  <a16:creationId xmlns:a16="http://schemas.microsoft.com/office/drawing/2014/main" id="{47D4EC9E-434B-D11F-E0C4-61466603BE4B}"/>
                </a:ext>
              </a:extLst>
            </p:cNvPr>
            <p:cNvSpPr/>
            <p:nvPr/>
          </p:nvSpPr>
          <p:spPr>
            <a:xfrm>
              <a:off x="7909089" y="5401559"/>
              <a:ext cx="2403835" cy="754144"/>
            </a:xfrm>
            <a:prstGeom prst="roundRect">
              <a:avLst>
                <a:gd name="adj" fmla="val 27060"/>
              </a:avLst>
            </a:prstGeom>
            <a:solidFill>
              <a:srgbClr val="1B75BC"/>
            </a:solidFill>
            <a:ln>
              <a:solidFill>
                <a:srgbClr val="1B75BC"/>
              </a:solid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TextBox 13">
              <a:extLst>
                <a:ext uri="{FF2B5EF4-FFF2-40B4-BE49-F238E27FC236}">
                  <a16:creationId xmlns:a16="http://schemas.microsoft.com/office/drawing/2014/main" id="{CFD3122B-F850-6F0D-7C73-6F495DA590D3}"/>
                </a:ext>
              </a:extLst>
            </p:cNvPr>
            <p:cNvSpPr txBox="1"/>
            <p:nvPr/>
          </p:nvSpPr>
          <p:spPr>
            <a:xfrm>
              <a:off x="7960516" y="5521222"/>
              <a:ext cx="2284198" cy="498271"/>
            </a:xfrm>
            <a:prstGeom prst="rect">
              <a:avLst/>
            </a:prstGeom>
            <a:solidFill>
              <a:srgbClr val="1B75BC"/>
            </a:solidFill>
            <a:ln>
              <a:solidFill>
                <a:srgbClr val="1B75BC"/>
              </a:solidFill>
            </a:ln>
            <a:effectLst>
              <a:outerShdw blurRad="44450" dist="27940" dir="5400000" algn="ctr">
                <a:srgbClr val="000000">
                  <a:alpha val="32000"/>
                </a:srgbClr>
              </a:outerShdw>
            </a:effectLst>
            <a:sp3d>
              <a:bevelT w="190500" h="38100"/>
            </a:sp3d>
          </p:spPr>
          <p:txBody>
            <a:bodyPr wrap="square" rtlCol="0">
              <a:spAutoFit/>
            </a:bodyPr>
            <a:lstStyle/>
            <a:p>
              <a:pPr algn="ctr"/>
              <a:r>
                <a:rPr lang="en-US" sz="2400" b="1" dirty="0">
                  <a:solidFill>
                    <a:schemeClr val="bg1"/>
                  </a:solidFill>
                </a:rPr>
                <a:t>Safety First</a:t>
              </a:r>
            </a:p>
          </p:txBody>
        </p:sp>
      </p:grpSp>
      <p:grpSp>
        <p:nvGrpSpPr>
          <p:cNvPr id="15" name="Group 14">
            <a:extLst>
              <a:ext uri="{FF2B5EF4-FFF2-40B4-BE49-F238E27FC236}">
                <a16:creationId xmlns:a16="http://schemas.microsoft.com/office/drawing/2014/main" id="{D1CA87BD-20A9-00D3-996B-BF7069987213}"/>
              </a:ext>
            </a:extLst>
          </p:cNvPr>
          <p:cNvGrpSpPr/>
          <p:nvPr/>
        </p:nvGrpSpPr>
        <p:grpSpPr>
          <a:xfrm>
            <a:off x="7252443" y="4312244"/>
            <a:ext cx="4215653" cy="741836"/>
            <a:chOff x="7909089" y="5401559"/>
            <a:chExt cx="2403835" cy="800656"/>
          </a:xfrm>
          <a:solidFill>
            <a:srgbClr val="0099CC"/>
          </a:solidFill>
          <a:scene3d>
            <a:camera prst="orthographicFront">
              <a:rot lat="0" lon="0" rev="0"/>
            </a:camera>
            <a:lightRig rig="balanced" dir="t">
              <a:rot lat="0" lon="0" rev="8700000"/>
            </a:lightRig>
          </a:scene3d>
        </p:grpSpPr>
        <p:sp>
          <p:nvSpPr>
            <p:cNvPr id="16" name="Rectangle: Rounded Corners 15">
              <a:extLst>
                <a:ext uri="{FF2B5EF4-FFF2-40B4-BE49-F238E27FC236}">
                  <a16:creationId xmlns:a16="http://schemas.microsoft.com/office/drawing/2014/main" id="{7CC2C9C6-2D54-CA82-0A64-59ED56C851FF}"/>
                </a:ext>
              </a:extLst>
            </p:cNvPr>
            <p:cNvSpPr/>
            <p:nvPr/>
          </p:nvSpPr>
          <p:spPr>
            <a:xfrm>
              <a:off x="7909089" y="5401559"/>
              <a:ext cx="2403835" cy="754144"/>
            </a:xfrm>
            <a:prstGeom prst="roundRect">
              <a:avLst>
                <a:gd name="adj" fmla="val 27060"/>
              </a:avLst>
            </a:prstGeom>
            <a:solidFill>
              <a:srgbClr val="1B75BC"/>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TextBox 16">
              <a:extLst>
                <a:ext uri="{FF2B5EF4-FFF2-40B4-BE49-F238E27FC236}">
                  <a16:creationId xmlns:a16="http://schemas.microsoft.com/office/drawing/2014/main" id="{A00833B7-6006-9F7D-00AC-039A83FA4ECD}"/>
                </a:ext>
              </a:extLst>
            </p:cNvPr>
            <p:cNvSpPr txBox="1"/>
            <p:nvPr/>
          </p:nvSpPr>
          <p:spPr>
            <a:xfrm>
              <a:off x="8007443" y="5409342"/>
              <a:ext cx="2189905" cy="792873"/>
            </a:xfrm>
            <a:prstGeom prst="rect">
              <a:avLst/>
            </a:prstGeom>
            <a:noFill/>
            <a:ln>
              <a:noFill/>
            </a:ln>
            <a:effectLst>
              <a:outerShdw blurRad="44450" dist="27940" dir="5400000" algn="ctr">
                <a:srgbClr val="000000">
                  <a:alpha val="32000"/>
                </a:srgbClr>
              </a:outerShdw>
            </a:effectLst>
            <a:sp3d>
              <a:bevelT w="190500" h="38100"/>
            </a:sp3d>
          </p:spPr>
          <p:txBody>
            <a:bodyPr wrap="square" lIns="91440" tIns="45720" rIns="91440" bIns="45720" rtlCol="0" anchor="t">
              <a:spAutoFit/>
            </a:bodyPr>
            <a:lstStyle/>
            <a:p>
              <a:pPr algn="ctr">
                <a:lnSpc>
                  <a:spcPts val="2500"/>
                </a:lnSpc>
              </a:pPr>
              <a:r>
                <a:rPr lang="en-US" sz="2400" b="1" dirty="0">
                  <a:solidFill>
                    <a:schemeClr val="bg1"/>
                  </a:solidFill>
                </a:rPr>
                <a:t>Cleanup Day </a:t>
              </a:r>
              <a:endParaRPr lang="en-US" dirty="0">
                <a:solidFill>
                  <a:schemeClr val="bg1"/>
                </a:solidFill>
              </a:endParaRPr>
            </a:p>
            <a:p>
              <a:pPr algn="ctr">
                <a:lnSpc>
                  <a:spcPts val="2500"/>
                </a:lnSpc>
              </a:pPr>
              <a:r>
                <a:rPr lang="en-US" sz="2400" b="1" dirty="0">
                  <a:solidFill>
                    <a:schemeClr val="bg1"/>
                  </a:solidFill>
                </a:rPr>
                <a:t>Policies and Procedures</a:t>
              </a:r>
              <a:endParaRPr lang="en-US" dirty="0">
                <a:solidFill>
                  <a:schemeClr val="bg1"/>
                </a:solidFill>
              </a:endParaRPr>
            </a:p>
          </p:txBody>
        </p:sp>
      </p:grpSp>
      <p:pic>
        <p:nvPicPr>
          <p:cNvPr id="4" name="Picture 3" descr="A logo with a flower in the middle&#10;&#10;Description automatically generated">
            <a:extLst>
              <a:ext uri="{FF2B5EF4-FFF2-40B4-BE49-F238E27FC236}">
                <a16:creationId xmlns:a16="http://schemas.microsoft.com/office/drawing/2014/main" id="{22A6C792-7957-947F-EB71-5EA69E59F523}"/>
              </a:ext>
            </a:extLst>
          </p:cNvPr>
          <p:cNvPicPr>
            <a:picLocks noChangeAspect="1"/>
          </p:cNvPicPr>
          <p:nvPr/>
        </p:nvPicPr>
        <p:blipFill>
          <a:blip r:embed="rId3"/>
          <a:stretch>
            <a:fillRect/>
          </a:stretch>
        </p:blipFill>
        <p:spPr>
          <a:xfrm>
            <a:off x="728961" y="1156570"/>
            <a:ext cx="5495083" cy="5226097"/>
          </a:xfrm>
          <a:prstGeom prst="rect">
            <a:avLst/>
          </a:prstGeom>
        </p:spPr>
      </p:pic>
      <p:grpSp>
        <p:nvGrpSpPr>
          <p:cNvPr id="3" name="Group 2">
            <a:extLst>
              <a:ext uri="{FF2B5EF4-FFF2-40B4-BE49-F238E27FC236}">
                <a16:creationId xmlns:a16="http://schemas.microsoft.com/office/drawing/2014/main" id="{C6D99D54-B1FB-CA0B-B38D-C0C4B7459856}"/>
              </a:ext>
            </a:extLst>
          </p:cNvPr>
          <p:cNvGrpSpPr/>
          <p:nvPr/>
        </p:nvGrpSpPr>
        <p:grpSpPr>
          <a:xfrm>
            <a:off x="5252812" y="2303677"/>
            <a:ext cx="1686375" cy="863782"/>
            <a:chOff x="5358220" y="1330690"/>
            <a:chExt cx="1686375" cy="863782"/>
          </a:xfrm>
        </p:grpSpPr>
        <p:sp>
          <p:nvSpPr>
            <p:cNvPr id="5" name="Arrow: Right 4">
              <a:extLst>
                <a:ext uri="{FF2B5EF4-FFF2-40B4-BE49-F238E27FC236}">
                  <a16:creationId xmlns:a16="http://schemas.microsoft.com/office/drawing/2014/main" id="{F2152692-3BE0-ADD5-CC14-381103118A0A}"/>
                </a:ext>
              </a:extLst>
            </p:cNvPr>
            <p:cNvSpPr/>
            <p:nvPr/>
          </p:nvSpPr>
          <p:spPr>
            <a:xfrm rot="582638">
              <a:off x="5358220" y="1330690"/>
              <a:ext cx="1686375" cy="863782"/>
            </a:xfrm>
            <a:prstGeom prst="rightArrow">
              <a:avLst/>
            </a:prstGeom>
            <a:solidFill>
              <a:srgbClr val="F39D1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B60979F-16FA-DFB7-ACFE-8DB1B3E6D013}"/>
                </a:ext>
              </a:extLst>
            </p:cNvPr>
            <p:cNvSpPr txBox="1"/>
            <p:nvPr/>
          </p:nvSpPr>
          <p:spPr>
            <a:xfrm rot="640895">
              <a:off x="5532120" y="1545336"/>
              <a:ext cx="1134258" cy="369332"/>
            </a:xfrm>
            <a:prstGeom prst="rect">
              <a:avLst/>
            </a:prstGeom>
            <a:noFill/>
            <a:ln>
              <a:noFill/>
            </a:ln>
          </p:spPr>
          <p:txBody>
            <a:bodyPr wrap="square" rtlCol="0">
              <a:spAutoFit/>
            </a:bodyPr>
            <a:lstStyle/>
            <a:p>
              <a:r>
                <a:rPr lang="en-US" dirty="0"/>
                <a:t>Click Here</a:t>
              </a:r>
            </a:p>
          </p:txBody>
        </p:sp>
      </p:grpSp>
    </p:spTree>
    <p:extLst>
      <p:ext uri="{BB962C8B-B14F-4D97-AF65-F5344CB8AC3E}">
        <p14:creationId xmlns:p14="http://schemas.microsoft.com/office/powerpoint/2010/main" val="406532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2500"/>
                            </p:stCondLst>
                            <p:childTnLst>
                              <p:par>
                                <p:cTn id="9" presetID="10" presetClass="entr" presetSubtype="0" fill="hold" nodeType="afterEffect">
                                  <p:stCondLst>
                                    <p:cond delay="2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5000"/>
                            </p:stCondLst>
                            <p:childTnLst>
                              <p:par>
                                <p:cTn id="13" presetID="10" presetClass="entr" presetSubtype="0" fill="hold" nodeType="afterEffect">
                                  <p:stCondLst>
                                    <p:cond delay="2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7500"/>
                            </p:stCondLst>
                            <p:childTnLst>
                              <p:par>
                                <p:cTn id="17" presetID="10" presetClass="entr" presetSubtype="0" fill="hold" nodeType="afterEffect">
                                  <p:stCondLst>
                                    <p:cond delay="20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10000"/>
                            </p:stCondLst>
                            <p:childTnLst>
                              <p:par>
                                <p:cTn id="21" presetID="32" presetClass="emph" presetSubtype="0" fill="hold" nodeType="afterEffect">
                                  <p:stCondLst>
                                    <p:cond delay="250"/>
                                  </p:stCondLst>
                                  <p:childTnLst>
                                    <p:animRot by="120000">
                                      <p:cBhvr>
                                        <p:cTn id="22" dur="100" fill="hold">
                                          <p:stCondLst>
                                            <p:cond delay="0"/>
                                          </p:stCondLst>
                                        </p:cTn>
                                        <p:tgtEl>
                                          <p:spTgt spid="9"/>
                                        </p:tgtEl>
                                        <p:attrNameLst>
                                          <p:attrName>r</p:attrName>
                                        </p:attrNameLst>
                                      </p:cBhvr>
                                    </p:animRot>
                                    <p:animRot by="-240000">
                                      <p:cBhvr>
                                        <p:cTn id="23" dur="200" fill="hold">
                                          <p:stCondLst>
                                            <p:cond delay="200"/>
                                          </p:stCondLst>
                                        </p:cTn>
                                        <p:tgtEl>
                                          <p:spTgt spid="9"/>
                                        </p:tgtEl>
                                        <p:attrNameLst>
                                          <p:attrName>r</p:attrName>
                                        </p:attrNameLst>
                                      </p:cBhvr>
                                    </p:animRot>
                                    <p:animRot by="240000">
                                      <p:cBhvr>
                                        <p:cTn id="24" dur="200" fill="hold">
                                          <p:stCondLst>
                                            <p:cond delay="400"/>
                                          </p:stCondLst>
                                        </p:cTn>
                                        <p:tgtEl>
                                          <p:spTgt spid="9"/>
                                        </p:tgtEl>
                                        <p:attrNameLst>
                                          <p:attrName>r</p:attrName>
                                        </p:attrNameLst>
                                      </p:cBhvr>
                                    </p:animRot>
                                    <p:animRot by="-240000">
                                      <p:cBhvr>
                                        <p:cTn id="25" dur="200" fill="hold">
                                          <p:stCondLst>
                                            <p:cond delay="600"/>
                                          </p:stCondLst>
                                        </p:cTn>
                                        <p:tgtEl>
                                          <p:spTgt spid="9"/>
                                        </p:tgtEl>
                                        <p:attrNameLst>
                                          <p:attrName>r</p:attrName>
                                        </p:attrNameLst>
                                      </p:cBhvr>
                                    </p:animRot>
                                    <p:animRot by="120000">
                                      <p:cBhvr>
                                        <p:cTn id="26" dur="200" fill="hold">
                                          <p:stCondLst>
                                            <p:cond delay="800"/>
                                          </p:stCondLst>
                                        </p:cTn>
                                        <p:tgtEl>
                                          <p:spTgt spid="9"/>
                                        </p:tgtEl>
                                        <p:attrNameLst>
                                          <p:attrName>r</p:attrName>
                                        </p:attrNameLst>
                                      </p:cBhvr>
                                    </p:animRot>
                                  </p:childTnLst>
                                </p:cTn>
                              </p:par>
                            </p:childTnLst>
                          </p:cTn>
                        </p:par>
                        <p:par>
                          <p:cTn id="27" fill="hold">
                            <p:stCondLst>
                              <p:cond delay="11250"/>
                            </p:stCondLst>
                            <p:childTnLst>
                              <p:par>
                                <p:cTn id="28" presetID="2" presetClass="entr" presetSubtype="9" fill="hold" nodeType="afterEffect">
                                  <p:stCondLst>
                                    <p:cond delay="50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0-#ppt_w/2"/>
                                          </p:val>
                                        </p:tav>
                                        <p:tav tm="100000">
                                          <p:val>
                                            <p:strVal val="#ppt_x"/>
                                          </p:val>
                                        </p:tav>
                                      </p:tavLst>
                                    </p:anim>
                                    <p:anim calcmode="lin" valueType="num">
                                      <p:cBhvr additive="base">
                                        <p:cTn id="31" dur="500" fill="hold"/>
                                        <p:tgtEl>
                                          <p:spTgt spid="3"/>
                                        </p:tgtEl>
                                        <p:attrNameLst>
                                          <p:attrName>ppt_y</p:attrName>
                                        </p:attrNameLst>
                                      </p:cBhvr>
                                      <p:tavLst>
                                        <p:tav tm="0">
                                          <p:val>
                                            <p:strVal val="0-#ppt_h/2"/>
                                          </p:val>
                                        </p:tav>
                                        <p:tav tm="100000">
                                          <p:val>
                                            <p:strVal val="#ppt_y"/>
                                          </p:val>
                                        </p:tav>
                                      </p:tavLst>
                                    </p:anim>
                                  </p:childTnLst>
                                </p:cTn>
                              </p:par>
                            </p:childTnLst>
                          </p:cTn>
                        </p:par>
                        <p:par>
                          <p:cTn id="32" fill="hold">
                            <p:stCondLst>
                              <p:cond delay="12250"/>
                            </p:stCondLst>
                            <p:childTnLst>
                              <p:par>
                                <p:cTn id="33" presetID="32" presetClass="emph" presetSubtype="0" fill="hold" nodeType="afterEffect">
                                  <p:stCondLst>
                                    <p:cond delay="500"/>
                                  </p:stCondLst>
                                  <p:childTnLst>
                                    <p:animRot by="120000">
                                      <p:cBhvr>
                                        <p:cTn id="34" dur="100" fill="hold">
                                          <p:stCondLst>
                                            <p:cond delay="0"/>
                                          </p:stCondLst>
                                        </p:cTn>
                                        <p:tgtEl>
                                          <p:spTgt spid="3"/>
                                        </p:tgtEl>
                                        <p:attrNameLst>
                                          <p:attrName>r</p:attrName>
                                        </p:attrNameLst>
                                      </p:cBhvr>
                                    </p:animRot>
                                    <p:animRot by="-240000">
                                      <p:cBhvr>
                                        <p:cTn id="35" dur="200" fill="hold">
                                          <p:stCondLst>
                                            <p:cond delay="200"/>
                                          </p:stCondLst>
                                        </p:cTn>
                                        <p:tgtEl>
                                          <p:spTgt spid="3"/>
                                        </p:tgtEl>
                                        <p:attrNameLst>
                                          <p:attrName>r</p:attrName>
                                        </p:attrNameLst>
                                      </p:cBhvr>
                                    </p:animRot>
                                    <p:animRot by="240000">
                                      <p:cBhvr>
                                        <p:cTn id="36" dur="200" fill="hold">
                                          <p:stCondLst>
                                            <p:cond delay="400"/>
                                          </p:stCondLst>
                                        </p:cTn>
                                        <p:tgtEl>
                                          <p:spTgt spid="3"/>
                                        </p:tgtEl>
                                        <p:attrNameLst>
                                          <p:attrName>r</p:attrName>
                                        </p:attrNameLst>
                                      </p:cBhvr>
                                    </p:animRot>
                                    <p:animRot by="-240000">
                                      <p:cBhvr>
                                        <p:cTn id="37" dur="200" fill="hold">
                                          <p:stCondLst>
                                            <p:cond delay="600"/>
                                          </p:stCondLst>
                                        </p:cTn>
                                        <p:tgtEl>
                                          <p:spTgt spid="3"/>
                                        </p:tgtEl>
                                        <p:attrNameLst>
                                          <p:attrName>r</p:attrName>
                                        </p:attrNameLst>
                                      </p:cBhvr>
                                    </p:animRot>
                                    <p:animRot by="120000">
                                      <p:cBhvr>
                                        <p:cTn id="38"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8ADA9-5BE0-A00E-32AC-036D335EAFCC}"/>
              </a:ext>
            </a:extLst>
          </p:cNvPr>
          <p:cNvSpPr>
            <a:spLocks noGrp="1"/>
          </p:cNvSpPr>
          <p:nvPr>
            <p:ph type="title"/>
          </p:nvPr>
        </p:nvSpPr>
        <p:spPr>
          <a:xfrm>
            <a:off x="259975" y="268941"/>
            <a:ext cx="11510683" cy="1421747"/>
          </a:xfrm>
          <a:solidFill>
            <a:srgbClr val="1B75BC"/>
          </a:solidFill>
        </p:spPr>
        <p:txBody>
          <a:bodyPr/>
          <a:lstStyle/>
          <a:p>
            <a:r>
              <a:rPr lang="en-US" dirty="0">
                <a:solidFill>
                  <a:srgbClr val="FFFFFF"/>
                </a:solidFill>
                <a:latin typeface="Arial Black" panose="020B0A04020102020204" pitchFamily="34" charset="0"/>
              </a:rPr>
              <a:t>Group Leader Responsibilities: </a:t>
            </a:r>
            <a:r>
              <a:rPr lang="en-US" dirty="0">
                <a:solidFill>
                  <a:srgbClr val="FFFFFF"/>
                </a:solidFill>
                <a:latin typeface="Arial" panose="020B0604020202020204" pitchFamily="34" charset="0"/>
                <a:cs typeface="Arial" panose="020B0604020202020204" pitchFamily="34" charset="0"/>
              </a:rPr>
              <a:t>Information Folder</a:t>
            </a:r>
          </a:p>
        </p:txBody>
      </p:sp>
      <p:sp>
        <p:nvSpPr>
          <p:cNvPr id="3" name="Content Placeholder 2">
            <a:extLst>
              <a:ext uri="{FF2B5EF4-FFF2-40B4-BE49-F238E27FC236}">
                <a16:creationId xmlns:a16="http://schemas.microsoft.com/office/drawing/2014/main" id="{C754B4EE-6945-BA43-16A8-D927A1F03584}"/>
              </a:ext>
            </a:extLst>
          </p:cNvPr>
          <p:cNvSpPr>
            <a:spLocks noGrp="1"/>
          </p:cNvSpPr>
          <p:nvPr>
            <p:ph idx="1"/>
          </p:nvPr>
        </p:nvSpPr>
        <p:spPr>
          <a:xfrm>
            <a:off x="259975" y="2013884"/>
            <a:ext cx="11510683" cy="827928"/>
          </a:xfrm>
          <a:solidFill>
            <a:srgbClr val="1B75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lnSpcReduction="10000"/>
          </a:bodyPr>
          <a:lstStyle/>
          <a:p>
            <a:pPr marL="0" indent="0">
              <a:buNone/>
            </a:pPr>
            <a:r>
              <a:rPr lang="en-US" dirty="0">
                <a:solidFill>
                  <a:schemeClr val="bg1"/>
                </a:solidFill>
              </a:rPr>
              <a:t>It is YOUR responsibility as a Group Leader to maintain an AAW Information Folder for your group!</a:t>
            </a:r>
          </a:p>
        </p:txBody>
      </p:sp>
      <p:sp>
        <p:nvSpPr>
          <p:cNvPr id="4" name="Content Placeholder 2">
            <a:extLst>
              <a:ext uri="{FF2B5EF4-FFF2-40B4-BE49-F238E27FC236}">
                <a16:creationId xmlns:a16="http://schemas.microsoft.com/office/drawing/2014/main" id="{2FA1BB1E-7902-9755-B10F-0A4F85328646}"/>
              </a:ext>
            </a:extLst>
          </p:cNvPr>
          <p:cNvSpPr txBox="1">
            <a:spLocks/>
          </p:cNvSpPr>
          <p:nvPr/>
        </p:nvSpPr>
        <p:spPr>
          <a:xfrm>
            <a:off x="268938" y="3224125"/>
            <a:ext cx="7862050" cy="2531220"/>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To obtain all important documents in the AAW Information Folder, the Group Leader can:</a:t>
            </a:r>
          </a:p>
          <a:p>
            <a:pPr>
              <a:buFont typeface="Wingdings" panose="05000000000000000000" pitchFamily="2" charset="2"/>
              <a:buChar char="ü"/>
            </a:pPr>
            <a:r>
              <a:rPr lang="en-US" dirty="0"/>
              <a:t>Pick them up from the KMB Office;</a:t>
            </a:r>
          </a:p>
          <a:p>
            <a:pPr>
              <a:buFont typeface="Wingdings" panose="05000000000000000000" pitchFamily="2" charset="2"/>
              <a:buChar char="ü"/>
            </a:pPr>
            <a:r>
              <a:rPr lang="en-US" dirty="0"/>
              <a:t>Have all contents emailed to you.</a:t>
            </a:r>
          </a:p>
          <a:p>
            <a:pPr>
              <a:buFont typeface="Wingdings" panose="05000000000000000000" pitchFamily="2" charset="2"/>
              <a:buChar char="ü"/>
            </a:pPr>
            <a:r>
              <a:rPr lang="en-US" dirty="0"/>
              <a:t>Download them from the virtual folder at any time.</a:t>
            </a:r>
          </a:p>
        </p:txBody>
      </p:sp>
      <p:sp>
        <p:nvSpPr>
          <p:cNvPr id="7" name="TextBox 6">
            <a:hlinkClick r:id="" action="ppaction://hlinkshowjump?jump=nextslide"/>
            <a:extLst>
              <a:ext uri="{FF2B5EF4-FFF2-40B4-BE49-F238E27FC236}">
                <a16:creationId xmlns:a16="http://schemas.microsoft.com/office/drawing/2014/main" id="{AC90E441-A876-FCFC-0F00-8D63653130BC}"/>
              </a:ext>
            </a:extLst>
          </p:cNvPr>
          <p:cNvSpPr txBox="1"/>
          <p:nvPr/>
        </p:nvSpPr>
        <p:spPr>
          <a:xfrm>
            <a:off x="9380415" y="5787928"/>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Continue</a:t>
            </a:r>
          </a:p>
        </p:txBody>
      </p:sp>
      <p:sp>
        <p:nvSpPr>
          <p:cNvPr id="8" name="TextBox 7">
            <a:extLst>
              <a:ext uri="{FF2B5EF4-FFF2-40B4-BE49-F238E27FC236}">
                <a16:creationId xmlns:a16="http://schemas.microsoft.com/office/drawing/2014/main" id="{EA1EE661-87D0-1918-E4C5-5DBBDF7630D3}"/>
              </a:ext>
            </a:extLst>
          </p:cNvPr>
          <p:cNvSpPr txBox="1"/>
          <p:nvPr/>
        </p:nvSpPr>
        <p:spPr>
          <a:xfrm>
            <a:off x="7914808" y="3224125"/>
            <a:ext cx="3855850" cy="1384995"/>
          </a:xfrm>
          <a:prstGeom prst="rect">
            <a:avLst/>
          </a:prstGeom>
          <a:solidFill>
            <a:srgbClr val="1B75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solidFill>
              </a:rPr>
              <a:t>Link to the</a:t>
            </a:r>
          </a:p>
          <a:p>
            <a:pPr algn="ctr"/>
            <a:r>
              <a:rPr lang="en-US" sz="2800" b="1" dirty="0">
                <a:solidFill>
                  <a:schemeClr val="bg1"/>
                </a:solidFill>
              </a:rPr>
              <a:t>Virtual Folder:</a:t>
            </a:r>
          </a:p>
          <a:p>
            <a:pPr algn="ctr"/>
            <a:r>
              <a:rPr lang="en-US" sz="2800" b="1" dirty="0">
                <a:solidFill>
                  <a:schemeClr val="bg1"/>
                </a:solidFill>
                <a:hlinkClick r:id="rId2">
                  <a:extLst>
                    <a:ext uri="{A12FA001-AC4F-418D-AE19-62706E023703}">
                      <ahyp:hlinkClr xmlns:ahyp="http://schemas.microsoft.com/office/drawing/2018/hyperlinkcolor" val="tx"/>
                    </a:ext>
                  </a:extLst>
                </a:hlinkClick>
              </a:rPr>
              <a:t>https://rb.gy/zihwsu</a:t>
            </a:r>
            <a:endParaRPr lang="en-US" sz="2800" b="1" dirty="0">
              <a:solidFill>
                <a:schemeClr val="bg1"/>
              </a:solidFill>
            </a:endParaRPr>
          </a:p>
        </p:txBody>
      </p:sp>
    </p:spTree>
    <p:extLst>
      <p:ext uri="{BB962C8B-B14F-4D97-AF65-F5344CB8AC3E}">
        <p14:creationId xmlns:p14="http://schemas.microsoft.com/office/powerpoint/2010/main" val="5852760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CBC2C-0DF0-EC18-5823-EF2460B2B27D}"/>
              </a:ext>
            </a:extLst>
          </p:cNvPr>
          <p:cNvSpPr>
            <a:spLocks noGrp="1"/>
          </p:cNvSpPr>
          <p:nvPr>
            <p:ph type="title"/>
          </p:nvPr>
        </p:nvSpPr>
        <p:spPr/>
        <p:txBody>
          <a:bodyPr/>
          <a:lstStyle/>
          <a:p>
            <a:r>
              <a:rPr lang="en-US" b="1" dirty="0">
                <a:solidFill>
                  <a:srgbClr val="1B75BC"/>
                </a:solidFill>
                <a:latin typeface="Arial Black"/>
              </a:rPr>
              <a:t>Introduction</a:t>
            </a:r>
          </a:p>
        </p:txBody>
      </p:sp>
      <p:sp>
        <p:nvSpPr>
          <p:cNvPr id="3" name="Content Placeholder 2">
            <a:extLst>
              <a:ext uri="{FF2B5EF4-FFF2-40B4-BE49-F238E27FC236}">
                <a16:creationId xmlns:a16="http://schemas.microsoft.com/office/drawing/2014/main" id="{9383323E-4258-637D-DF0D-DCB6810004B6}"/>
              </a:ext>
            </a:extLst>
          </p:cNvPr>
          <p:cNvSpPr>
            <a:spLocks noGrp="1"/>
          </p:cNvSpPr>
          <p:nvPr>
            <p:ph idx="1"/>
          </p:nvPr>
        </p:nvSpPr>
        <p:spPr>
          <a:xfrm>
            <a:off x="6740434" y="1236617"/>
            <a:ext cx="4613366" cy="4089712"/>
          </a:xfrm>
        </p:spPr>
        <p:txBody>
          <a:bodyPr vert="horz" lIns="91440" tIns="45720" rIns="91440" bIns="45720" rtlCol="0" anchor="t">
            <a:normAutofit/>
          </a:bodyPr>
          <a:lstStyle/>
          <a:p>
            <a:pPr marL="0" indent="0">
              <a:buNone/>
            </a:pPr>
            <a:r>
              <a:rPr lang="en-US" dirty="0"/>
              <a:t>In the </a:t>
            </a:r>
            <a:r>
              <a:rPr lang="en-US" dirty="0">
                <a:solidFill>
                  <a:srgbClr val="1B75BC"/>
                </a:solidFill>
              </a:rPr>
              <a:t>Adopt-A-Waterway</a:t>
            </a:r>
            <a:r>
              <a:rPr lang="en-US" dirty="0"/>
              <a:t> program, your group is an important part of an overall community-based plan to:</a:t>
            </a:r>
          </a:p>
          <a:p>
            <a:r>
              <a:rPr lang="en-US" dirty="0"/>
              <a:t>Reduce litter by helping to keep our waterways clean</a:t>
            </a:r>
          </a:p>
          <a:p>
            <a:r>
              <a:rPr lang="en-US" dirty="0"/>
              <a:t>Raise public awareness about the costly and unsightly problem of litter.</a:t>
            </a:r>
          </a:p>
        </p:txBody>
      </p:sp>
      <p:grpSp>
        <p:nvGrpSpPr>
          <p:cNvPr id="16" name="Group 15">
            <a:extLst>
              <a:ext uri="{FF2B5EF4-FFF2-40B4-BE49-F238E27FC236}">
                <a16:creationId xmlns:a16="http://schemas.microsoft.com/office/drawing/2014/main" id="{4C2309EF-0D8F-637C-4673-A7EAA7285083}"/>
              </a:ext>
            </a:extLst>
          </p:cNvPr>
          <p:cNvGrpSpPr/>
          <p:nvPr/>
        </p:nvGrpSpPr>
        <p:grpSpPr>
          <a:xfrm>
            <a:off x="9479" y="1426170"/>
            <a:ext cx="6555995" cy="4616903"/>
            <a:chOff x="-519252" y="1384663"/>
            <a:chExt cx="6702338" cy="4616903"/>
          </a:xfrm>
        </p:grpSpPr>
        <p:pic>
          <p:nvPicPr>
            <p:cNvPr id="10" name="Picture 9" descr="A person with the arms raised&#10;&#10;Description automatically generated with low confidence">
              <a:extLst>
                <a:ext uri="{FF2B5EF4-FFF2-40B4-BE49-F238E27FC236}">
                  <a16:creationId xmlns:a16="http://schemas.microsoft.com/office/drawing/2014/main" id="{18D69AB7-5765-4983-93C4-B8B7029BBB31}"/>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9063" b="97344" l="10000" r="90000">
                          <a14:foregroundMark x1="90208" y1="51875" x2="90208" y2="51875"/>
                          <a14:foregroundMark x1="56250" y1="92031" x2="56250" y2="92031"/>
                          <a14:foregroundMark x1="67813" y1="97344" x2="67813" y2="97344"/>
                          <a14:foregroundMark x1="53021" y1="9063" x2="53021" y2="9063"/>
                        </a14:backgroundRemoval>
                      </a14:imgEffect>
                    </a14:imgLayer>
                  </a14:imgProps>
                </a:ex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519252" y="2595789"/>
              <a:ext cx="5108666" cy="3405777"/>
            </a:xfrm>
            <a:prstGeom prst="rect">
              <a:avLst/>
            </a:prstGeom>
            <a:solidFill>
              <a:srgbClr val="1B75BC"/>
            </a:solidFill>
          </p:spPr>
        </p:pic>
        <p:sp>
          <p:nvSpPr>
            <p:cNvPr id="14" name="Speech Bubble: Rectangle with Corners Rounded 13">
              <a:extLst>
                <a:ext uri="{FF2B5EF4-FFF2-40B4-BE49-F238E27FC236}">
                  <a16:creationId xmlns:a16="http://schemas.microsoft.com/office/drawing/2014/main" id="{173571B8-04B9-A26A-6D92-9FD0EDBEDB18}"/>
                </a:ext>
              </a:extLst>
            </p:cNvPr>
            <p:cNvSpPr/>
            <p:nvPr/>
          </p:nvSpPr>
          <p:spPr>
            <a:xfrm>
              <a:off x="3039291" y="1384663"/>
              <a:ext cx="3143795" cy="2299063"/>
            </a:xfrm>
            <a:prstGeom prst="wedgeRoundRectCallout">
              <a:avLst>
                <a:gd name="adj1" fmla="val -64323"/>
                <a:gd name="adj2" fmla="val 18561"/>
                <a:gd name="adj3" fmla="val 16667"/>
              </a:avLst>
            </a:prstGeom>
            <a:solidFill>
              <a:srgbClr val="1B75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846A45B-F758-7130-BC97-B15A9CB2998E}"/>
                </a:ext>
              </a:extLst>
            </p:cNvPr>
            <p:cNvSpPr txBox="1"/>
            <p:nvPr/>
          </p:nvSpPr>
          <p:spPr>
            <a:xfrm>
              <a:off x="3165941" y="1384663"/>
              <a:ext cx="2846945" cy="2246769"/>
            </a:xfrm>
            <a:prstGeom prst="rect">
              <a:avLst/>
            </a:prstGeom>
            <a:noFill/>
            <a:ln>
              <a:noFill/>
            </a:ln>
          </p:spPr>
          <p:txBody>
            <a:bodyPr wrap="square" rtlCol="0">
              <a:spAutoFit/>
            </a:bodyPr>
            <a:lstStyle/>
            <a:p>
              <a:r>
                <a:rPr lang="en-US" sz="2000" i="1" dirty="0">
                  <a:solidFill>
                    <a:schemeClr val="bg1"/>
                  </a:solidFill>
                </a:rPr>
                <a:t>“There are more than 26 billion pieces of litter along our nation’s waterways with most (88%) being four inches or smaller in size!”</a:t>
              </a:r>
            </a:p>
            <a:p>
              <a:r>
                <a:rPr lang="en-US" sz="2000" i="1" dirty="0">
                  <a:solidFill>
                    <a:schemeClr val="bg1"/>
                  </a:solidFill>
                </a:rPr>
                <a:t>- Keep America Beautiful</a:t>
              </a:r>
            </a:p>
          </p:txBody>
        </p:sp>
      </p:grpSp>
      <p:sp>
        <p:nvSpPr>
          <p:cNvPr id="19" name="TextBox 18">
            <a:hlinkClick r:id="" action="ppaction://hlinkshowjump?jump=nextslide"/>
            <a:extLst>
              <a:ext uri="{FF2B5EF4-FFF2-40B4-BE49-F238E27FC236}">
                <a16:creationId xmlns:a16="http://schemas.microsoft.com/office/drawing/2014/main" id="{18B82836-391A-FFA7-E15B-701EA96B370A}"/>
              </a:ext>
            </a:extLst>
          </p:cNvPr>
          <p:cNvSpPr txBox="1"/>
          <p:nvPr/>
        </p:nvSpPr>
        <p:spPr>
          <a:xfrm>
            <a:off x="8116392" y="5718952"/>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Continue</a:t>
            </a:r>
          </a:p>
        </p:txBody>
      </p:sp>
    </p:spTree>
    <p:extLst>
      <p:ext uri="{BB962C8B-B14F-4D97-AF65-F5344CB8AC3E}">
        <p14:creationId xmlns:p14="http://schemas.microsoft.com/office/powerpoint/2010/main" val="1976232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47" presetClass="entr" presetSubtype="0" fill="hold" grpId="0" nodeType="afterEffect">
                                  <p:stCondLst>
                                    <p:cond delay="275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anim calcmode="lin" valueType="num">
                                      <p:cBhvr>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3750"/>
                            </p:stCondLst>
                            <p:childTnLst>
                              <p:par>
                                <p:cTn id="14" presetID="47" presetClass="entr" presetSubtype="0" fill="hold" grpId="0" nodeType="afterEffect">
                                  <p:stCondLst>
                                    <p:cond delay="275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000"/>
                                        <p:tgtEl>
                                          <p:spTgt spid="3">
                                            <p:txEl>
                                              <p:pRg st="1" end="1"/>
                                            </p:txEl>
                                          </p:spTgt>
                                        </p:tgtEl>
                                      </p:cBhvr>
                                    </p:animEffect>
                                    <p:anim calcmode="lin" valueType="num">
                                      <p:cBhvr>
                                        <p:cTn id="1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9" fill="hold">
                            <p:stCondLst>
                              <p:cond delay="7500"/>
                            </p:stCondLst>
                            <p:childTnLst>
                              <p:par>
                                <p:cTn id="20" presetID="47" presetClass="entr" presetSubtype="0" fill="hold" grpId="0" nodeType="afterEffect">
                                  <p:stCondLst>
                                    <p:cond delay="275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5" fill="hold">
                            <p:stCondLst>
                              <p:cond delay="11250"/>
                            </p:stCondLst>
                            <p:childTnLst>
                              <p:par>
                                <p:cTn id="26" presetID="1" presetClass="entr" presetSubtype="0" fill="hold" grpId="0" nodeType="afterEffect">
                                  <p:stCondLst>
                                    <p:cond delay="200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CFB5A-D849-70C0-6EBF-D9E5C7C9E9B8}"/>
              </a:ext>
            </a:extLst>
          </p:cNvPr>
          <p:cNvSpPr>
            <a:spLocks noGrp="1"/>
          </p:cNvSpPr>
          <p:nvPr>
            <p:ph type="title"/>
          </p:nvPr>
        </p:nvSpPr>
        <p:spPr>
          <a:xfrm>
            <a:off x="286871" y="230650"/>
            <a:ext cx="11066929" cy="1325563"/>
          </a:xfrm>
        </p:spPr>
        <p:txBody>
          <a:bodyPr/>
          <a:lstStyle/>
          <a:p>
            <a:r>
              <a:rPr lang="en-US" dirty="0">
                <a:solidFill>
                  <a:srgbClr val="1B75BC"/>
                </a:solidFill>
                <a:latin typeface="Arial Black"/>
              </a:rPr>
              <a:t>Group Leader Responsibilities: </a:t>
            </a:r>
            <a:r>
              <a:rPr lang="en-US" dirty="0">
                <a:solidFill>
                  <a:srgbClr val="1B75BC"/>
                </a:solidFill>
                <a:latin typeface="Arial"/>
                <a:cs typeface="Arial"/>
              </a:rPr>
              <a:t>Information Folder</a:t>
            </a:r>
          </a:p>
        </p:txBody>
      </p:sp>
      <p:sp>
        <p:nvSpPr>
          <p:cNvPr id="3" name="Content Placeholder 2">
            <a:extLst>
              <a:ext uri="{FF2B5EF4-FFF2-40B4-BE49-F238E27FC236}">
                <a16:creationId xmlns:a16="http://schemas.microsoft.com/office/drawing/2014/main" id="{48B64634-9992-B455-B549-2BF669000D1B}"/>
              </a:ext>
            </a:extLst>
          </p:cNvPr>
          <p:cNvSpPr>
            <a:spLocks noGrp="1"/>
          </p:cNvSpPr>
          <p:nvPr>
            <p:ph idx="1"/>
          </p:nvPr>
        </p:nvSpPr>
        <p:spPr>
          <a:xfrm>
            <a:off x="367553" y="1570124"/>
            <a:ext cx="10986247" cy="1240304"/>
          </a:xfrm>
          <a:solidFill>
            <a:srgbClr val="1B75BC"/>
          </a:solidFill>
        </p:spPr>
        <p:txBody>
          <a:bodyPr/>
          <a:lstStyle/>
          <a:p>
            <a:pPr marL="0" indent="0">
              <a:buNone/>
            </a:pPr>
            <a:r>
              <a:rPr lang="en-US" b="1" dirty="0">
                <a:solidFill>
                  <a:schemeClr val="bg1"/>
                </a:solidFill>
              </a:rPr>
              <a:t>Group Leader Information Folder</a:t>
            </a:r>
          </a:p>
          <a:p>
            <a:pPr marL="0" indent="0">
              <a:buNone/>
            </a:pPr>
            <a:r>
              <a:rPr lang="en-US" sz="2000" dirty="0"/>
              <a:t>View each tab to see what is included in your AAW Information Folder along with its purpose.  Links to each virtual document are included in the description.</a:t>
            </a:r>
          </a:p>
        </p:txBody>
      </p:sp>
      <p:sp>
        <p:nvSpPr>
          <p:cNvPr id="4" name="Rectangle: Rounded Corners 3">
            <a:extLst>
              <a:ext uri="{FF2B5EF4-FFF2-40B4-BE49-F238E27FC236}">
                <a16:creationId xmlns:a16="http://schemas.microsoft.com/office/drawing/2014/main" id="{29EC87FA-1CB3-85F9-B0CB-0C9710B2AE32}"/>
              </a:ext>
            </a:extLst>
          </p:cNvPr>
          <p:cNvSpPr/>
          <p:nvPr/>
        </p:nvSpPr>
        <p:spPr>
          <a:xfrm>
            <a:off x="367553" y="2885733"/>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CD9D769-12AD-B3CF-2FB1-D19D047EC7A5}"/>
              </a:ext>
            </a:extLst>
          </p:cNvPr>
          <p:cNvSpPr txBox="1"/>
          <p:nvPr/>
        </p:nvSpPr>
        <p:spPr>
          <a:xfrm>
            <a:off x="448235" y="2940416"/>
            <a:ext cx="5576047" cy="369332"/>
          </a:xfrm>
          <a:prstGeom prst="rect">
            <a:avLst/>
          </a:prstGeom>
          <a:noFill/>
        </p:spPr>
        <p:txBody>
          <a:bodyPr wrap="square" rtlCol="0">
            <a:spAutoFit/>
          </a:bodyPr>
          <a:lstStyle/>
          <a:p>
            <a:r>
              <a:rPr lang="en-US" dirty="0"/>
              <a:t>Agreement Form</a:t>
            </a:r>
          </a:p>
        </p:txBody>
      </p:sp>
      <p:grpSp>
        <p:nvGrpSpPr>
          <p:cNvPr id="18" name="Group 17">
            <a:extLst>
              <a:ext uri="{FF2B5EF4-FFF2-40B4-BE49-F238E27FC236}">
                <a16:creationId xmlns:a16="http://schemas.microsoft.com/office/drawing/2014/main" id="{C2E8C927-A4FA-8D7D-7896-49F929D5DCE1}"/>
              </a:ext>
            </a:extLst>
          </p:cNvPr>
          <p:cNvGrpSpPr/>
          <p:nvPr/>
        </p:nvGrpSpPr>
        <p:grpSpPr>
          <a:xfrm>
            <a:off x="385481" y="3405689"/>
            <a:ext cx="10986247" cy="440166"/>
            <a:chOff x="385481" y="3405689"/>
            <a:chExt cx="10986247" cy="440166"/>
          </a:xfrm>
        </p:grpSpPr>
        <p:sp>
          <p:nvSpPr>
            <p:cNvPr id="6" name="Rectangle: Rounded Corners 5">
              <a:extLst>
                <a:ext uri="{FF2B5EF4-FFF2-40B4-BE49-F238E27FC236}">
                  <a16:creationId xmlns:a16="http://schemas.microsoft.com/office/drawing/2014/main" id="{C5C9C8DE-29F5-FD64-86BD-0163F733D1FB}"/>
                </a:ext>
              </a:extLst>
            </p:cNvPr>
            <p:cNvSpPr/>
            <p:nvPr/>
          </p:nvSpPr>
          <p:spPr>
            <a:xfrm>
              <a:off x="385481" y="3405689"/>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33655B5-C8C2-32CE-7F7A-9E4444FF672D}"/>
                </a:ext>
              </a:extLst>
            </p:cNvPr>
            <p:cNvSpPr txBox="1"/>
            <p:nvPr/>
          </p:nvSpPr>
          <p:spPr>
            <a:xfrm>
              <a:off x="466163" y="3460372"/>
              <a:ext cx="5576047" cy="369332"/>
            </a:xfrm>
            <a:prstGeom prst="rect">
              <a:avLst/>
            </a:prstGeom>
            <a:noFill/>
          </p:spPr>
          <p:txBody>
            <a:bodyPr wrap="square" rtlCol="0">
              <a:spAutoFit/>
            </a:bodyPr>
            <a:lstStyle/>
            <a:p>
              <a:r>
                <a:rPr lang="en-US" dirty="0"/>
                <a:t>AAW Group Leader Checklist</a:t>
              </a:r>
            </a:p>
          </p:txBody>
        </p:sp>
      </p:grpSp>
      <p:grpSp>
        <p:nvGrpSpPr>
          <p:cNvPr id="19" name="Group 18">
            <a:extLst>
              <a:ext uri="{FF2B5EF4-FFF2-40B4-BE49-F238E27FC236}">
                <a16:creationId xmlns:a16="http://schemas.microsoft.com/office/drawing/2014/main" id="{7996B53A-E9C8-80DD-6591-3F85120FE52A}"/>
              </a:ext>
            </a:extLst>
          </p:cNvPr>
          <p:cNvGrpSpPr/>
          <p:nvPr/>
        </p:nvGrpSpPr>
        <p:grpSpPr>
          <a:xfrm>
            <a:off x="412249" y="3934603"/>
            <a:ext cx="10986247" cy="440166"/>
            <a:chOff x="412249" y="3934603"/>
            <a:chExt cx="10986247" cy="440166"/>
          </a:xfrm>
        </p:grpSpPr>
        <p:sp>
          <p:nvSpPr>
            <p:cNvPr id="8" name="Rectangle: Rounded Corners 7">
              <a:extLst>
                <a:ext uri="{FF2B5EF4-FFF2-40B4-BE49-F238E27FC236}">
                  <a16:creationId xmlns:a16="http://schemas.microsoft.com/office/drawing/2014/main" id="{4CE93B32-EC18-CFEB-BEB7-609179CB505A}"/>
                </a:ext>
              </a:extLst>
            </p:cNvPr>
            <p:cNvSpPr/>
            <p:nvPr/>
          </p:nvSpPr>
          <p:spPr>
            <a:xfrm>
              <a:off x="412249" y="3934603"/>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AF5DD9F-6BE9-313B-A6CA-65897E6455C2}"/>
                </a:ext>
              </a:extLst>
            </p:cNvPr>
            <p:cNvSpPr txBox="1"/>
            <p:nvPr/>
          </p:nvSpPr>
          <p:spPr>
            <a:xfrm>
              <a:off x="492931" y="3989286"/>
              <a:ext cx="5576047" cy="369332"/>
            </a:xfrm>
            <a:prstGeom prst="rect">
              <a:avLst/>
            </a:prstGeom>
            <a:noFill/>
          </p:spPr>
          <p:txBody>
            <a:bodyPr wrap="square" rtlCol="0">
              <a:spAutoFit/>
            </a:bodyPr>
            <a:lstStyle/>
            <a:p>
              <a:r>
                <a:rPr lang="en-US" dirty="0"/>
                <a:t>Volunteer Sign-in / Hold Harmless Agreement</a:t>
              </a:r>
            </a:p>
          </p:txBody>
        </p:sp>
      </p:grpSp>
      <p:grpSp>
        <p:nvGrpSpPr>
          <p:cNvPr id="20" name="Group 19">
            <a:extLst>
              <a:ext uri="{FF2B5EF4-FFF2-40B4-BE49-F238E27FC236}">
                <a16:creationId xmlns:a16="http://schemas.microsoft.com/office/drawing/2014/main" id="{16C97B4E-13EA-7575-A9BD-CECB999A03AB}"/>
              </a:ext>
            </a:extLst>
          </p:cNvPr>
          <p:cNvGrpSpPr/>
          <p:nvPr/>
        </p:nvGrpSpPr>
        <p:grpSpPr>
          <a:xfrm>
            <a:off x="412375" y="4454559"/>
            <a:ext cx="10986247" cy="440166"/>
            <a:chOff x="412375" y="4454559"/>
            <a:chExt cx="10986247" cy="440166"/>
          </a:xfrm>
        </p:grpSpPr>
        <p:sp>
          <p:nvSpPr>
            <p:cNvPr id="10" name="Rectangle: Rounded Corners 9">
              <a:extLst>
                <a:ext uri="{FF2B5EF4-FFF2-40B4-BE49-F238E27FC236}">
                  <a16:creationId xmlns:a16="http://schemas.microsoft.com/office/drawing/2014/main" id="{2DCDD32C-DBDB-3381-62DE-2A2934B6D909}"/>
                </a:ext>
              </a:extLst>
            </p:cNvPr>
            <p:cNvSpPr/>
            <p:nvPr/>
          </p:nvSpPr>
          <p:spPr>
            <a:xfrm>
              <a:off x="412375" y="4454559"/>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4507B7B-7FA1-999B-FF3B-EF2A12D282A0}"/>
                </a:ext>
              </a:extLst>
            </p:cNvPr>
            <p:cNvSpPr txBox="1"/>
            <p:nvPr/>
          </p:nvSpPr>
          <p:spPr>
            <a:xfrm>
              <a:off x="493057" y="4509242"/>
              <a:ext cx="5576047" cy="369332"/>
            </a:xfrm>
            <a:prstGeom prst="rect">
              <a:avLst/>
            </a:prstGeom>
            <a:noFill/>
          </p:spPr>
          <p:txBody>
            <a:bodyPr wrap="square" rtlCol="0">
              <a:spAutoFit/>
            </a:bodyPr>
            <a:lstStyle/>
            <a:p>
              <a:r>
                <a:rPr lang="en-US" dirty="0"/>
                <a:t>Safety Guidelines Sheet</a:t>
              </a:r>
            </a:p>
          </p:txBody>
        </p:sp>
      </p:grpSp>
      <p:grpSp>
        <p:nvGrpSpPr>
          <p:cNvPr id="21" name="Group 20">
            <a:extLst>
              <a:ext uri="{FF2B5EF4-FFF2-40B4-BE49-F238E27FC236}">
                <a16:creationId xmlns:a16="http://schemas.microsoft.com/office/drawing/2014/main" id="{2B6B1ED0-B28C-B893-0929-33ECB2698811}"/>
              </a:ext>
            </a:extLst>
          </p:cNvPr>
          <p:cNvGrpSpPr/>
          <p:nvPr/>
        </p:nvGrpSpPr>
        <p:grpSpPr>
          <a:xfrm>
            <a:off x="412378" y="4992441"/>
            <a:ext cx="10986247" cy="440166"/>
            <a:chOff x="412378" y="4992441"/>
            <a:chExt cx="10986247" cy="440166"/>
          </a:xfrm>
        </p:grpSpPr>
        <p:sp>
          <p:nvSpPr>
            <p:cNvPr id="12" name="Rectangle: Rounded Corners 11">
              <a:extLst>
                <a:ext uri="{FF2B5EF4-FFF2-40B4-BE49-F238E27FC236}">
                  <a16:creationId xmlns:a16="http://schemas.microsoft.com/office/drawing/2014/main" id="{38F2DEDC-C254-3097-32DF-8CE63787D3E4}"/>
                </a:ext>
              </a:extLst>
            </p:cNvPr>
            <p:cNvSpPr/>
            <p:nvPr/>
          </p:nvSpPr>
          <p:spPr>
            <a:xfrm>
              <a:off x="412378" y="4992441"/>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3DBE034-A5FF-3CD9-7370-34909A80C973}"/>
                </a:ext>
              </a:extLst>
            </p:cNvPr>
            <p:cNvSpPr txBox="1"/>
            <p:nvPr/>
          </p:nvSpPr>
          <p:spPr>
            <a:xfrm>
              <a:off x="493060" y="5047124"/>
              <a:ext cx="5576047" cy="369332"/>
            </a:xfrm>
            <a:prstGeom prst="rect">
              <a:avLst/>
            </a:prstGeom>
            <a:noFill/>
          </p:spPr>
          <p:txBody>
            <a:bodyPr wrap="square" rtlCol="0">
              <a:spAutoFit/>
            </a:bodyPr>
            <a:lstStyle/>
            <a:p>
              <a:r>
                <a:rPr lang="en-US" dirty="0"/>
                <a:t>Report Card</a:t>
              </a:r>
            </a:p>
          </p:txBody>
        </p:sp>
      </p:grpSp>
      <p:sp>
        <p:nvSpPr>
          <p:cNvPr id="16" name="TextBox 15">
            <a:hlinkClick r:id="" action="ppaction://hlinkshowjump?jump=nextslide"/>
            <a:extLst>
              <a:ext uri="{FF2B5EF4-FFF2-40B4-BE49-F238E27FC236}">
                <a16:creationId xmlns:a16="http://schemas.microsoft.com/office/drawing/2014/main" id="{66E91D46-EC2A-1093-8F15-53319FD5B691}"/>
              </a:ext>
            </a:extLst>
          </p:cNvPr>
          <p:cNvSpPr txBox="1"/>
          <p:nvPr/>
        </p:nvSpPr>
        <p:spPr>
          <a:xfrm>
            <a:off x="9299730" y="6004395"/>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Next Tab</a:t>
            </a:r>
          </a:p>
        </p:txBody>
      </p:sp>
      <p:sp>
        <p:nvSpPr>
          <p:cNvPr id="22" name="TextBox 21">
            <a:extLst>
              <a:ext uri="{FF2B5EF4-FFF2-40B4-BE49-F238E27FC236}">
                <a16:creationId xmlns:a16="http://schemas.microsoft.com/office/drawing/2014/main" id="{04296F2A-4A40-70E3-0B4C-A589EF26BD34}"/>
              </a:ext>
            </a:extLst>
          </p:cNvPr>
          <p:cNvSpPr txBox="1"/>
          <p:nvPr/>
        </p:nvSpPr>
        <p:spPr>
          <a:xfrm>
            <a:off x="382269" y="3325899"/>
            <a:ext cx="10941551" cy="1200329"/>
          </a:xfrm>
          <a:prstGeom prst="rect">
            <a:avLst/>
          </a:prstGeom>
          <a:noFill/>
        </p:spPr>
        <p:txBody>
          <a:bodyPr wrap="square" rtlCol="0">
            <a:spAutoFit/>
          </a:bodyPr>
          <a:lstStyle/>
          <a:p>
            <a:r>
              <a:rPr lang="en-US" dirty="0"/>
              <a:t>This form is completed for each two-year commitment period.</a:t>
            </a:r>
          </a:p>
          <a:p>
            <a:endParaRPr lang="en-US" dirty="0"/>
          </a:p>
          <a:p>
            <a:r>
              <a:rPr lang="en-US" dirty="0"/>
              <a:t>AAW Agreement Form Link:</a:t>
            </a:r>
          </a:p>
          <a:p>
            <a:r>
              <a:rPr lang="en-US" dirty="0">
                <a:hlinkClick r:id="rId2"/>
              </a:rPr>
              <a:t>Microsoft Word - 2020 AAW agreement form.docx</a:t>
            </a:r>
            <a:endParaRPr lang="en-US" dirty="0"/>
          </a:p>
        </p:txBody>
      </p:sp>
    </p:spTree>
    <p:extLst>
      <p:ext uri="{BB962C8B-B14F-4D97-AF65-F5344CB8AC3E}">
        <p14:creationId xmlns:p14="http://schemas.microsoft.com/office/powerpoint/2010/main" val="2221458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0 L 0 0.25 E" pathEditMode="relative" ptsTypes="">
                                      <p:cBhvr>
                                        <p:cTn id="6" dur="2000" fill="hold"/>
                                        <p:tgtEl>
                                          <p:spTgt spid="18"/>
                                        </p:tgtEl>
                                        <p:attrNameLst>
                                          <p:attrName>ppt_x</p:attrName>
                                          <p:attrName>ppt_y</p:attrName>
                                        </p:attrNameLst>
                                      </p:cBhvr>
                                    </p:animMotion>
                                  </p:childTnLst>
                                </p:cTn>
                              </p:par>
                              <p:par>
                                <p:cTn id="7" presetID="42" presetClass="path" presetSubtype="0" accel="50000" decel="50000" fill="hold" nodeType="withEffect">
                                  <p:stCondLst>
                                    <p:cond delay="0"/>
                                  </p:stCondLst>
                                  <p:childTnLst>
                                    <p:animMotion origin="layout" path="M 0 0 L 0 0.25 E" pathEditMode="relative" ptsTypes="">
                                      <p:cBhvr>
                                        <p:cTn id="8" dur="2000" fill="hold"/>
                                        <p:tgtEl>
                                          <p:spTgt spid="19"/>
                                        </p:tgtEl>
                                        <p:attrNameLst>
                                          <p:attrName>ppt_x</p:attrName>
                                          <p:attrName>ppt_y</p:attrName>
                                        </p:attrNameLst>
                                      </p:cBhvr>
                                    </p:animMotion>
                                  </p:childTnLst>
                                </p:cTn>
                              </p:par>
                              <p:par>
                                <p:cTn id="9" presetID="42" presetClass="path" presetSubtype="0" accel="50000" decel="50000" fill="hold" nodeType="withEffect">
                                  <p:stCondLst>
                                    <p:cond delay="0"/>
                                  </p:stCondLst>
                                  <p:childTnLst>
                                    <p:animMotion origin="layout" path="M 0 0 L 0 0.25 E" pathEditMode="relative" ptsTypes="">
                                      <p:cBhvr>
                                        <p:cTn id="10" dur="2000" fill="hold"/>
                                        <p:tgtEl>
                                          <p:spTgt spid="20"/>
                                        </p:tgtEl>
                                        <p:attrNameLst>
                                          <p:attrName>ppt_x</p:attrName>
                                          <p:attrName>ppt_y</p:attrName>
                                        </p:attrNameLst>
                                      </p:cBhvr>
                                    </p:animMotion>
                                  </p:childTnLst>
                                </p:cTn>
                              </p:par>
                              <p:par>
                                <p:cTn id="11" presetID="42" presetClass="path" presetSubtype="0" accel="50000" decel="50000" fill="hold" nodeType="withEffect">
                                  <p:stCondLst>
                                    <p:cond delay="0"/>
                                  </p:stCondLst>
                                  <p:childTnLst>
                                    <p:animMotion origin="layout" path="M 0 0 L 0 0.25 E" pathEditMode="relative" ptsTypes="">
                                      <p:cBhvr>
                                        <p:cTn id="12" dur="2000" fill="hold"/>
                                        <p:tgtEl>
                                          <p:spTgt spid="21"/>
                                        </p:tgtEl>
                                        <p:attrNameLst>
                                          <p:attrName>ppt_x</p:attrName>
                                          <p:attrName>ppt_y</p:attrName>
                                        </p:attrNameLst>
                                      </p:cBhvr>
                                    </p:animMotion>
                                  </p:childTnLst>
                                </p:cTn>
                              </p:par>
                              <p:par>
                                <p:cTn id="13" presetID="47"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par>
                                <p:cTn id="18" presetID="1" presetClass="emph" presetSubtype="2" fill="hold" nodeType="withEffect">
                                  <p:stCondLst>
                                    <p:cond delay="0"/>
                                  </p:stCondLst>
                                  <p:childTnLst>
                                    <p:animClr clrSpc="rgb" dir="cw">
                                      <p:cBhvr>
                                        <p:cTn id="19" dur="2000" fill="hold"/>
                                        <p:tgtEl>
                                          <p:spTgt spid="4"/>
                                        </p:tgtEl>
                                        <p:attrNameLst>
                                          <p:attrName>fillcolor</p:attrName>
                                        </p:attrNameLst>
                                      </p:cBhvr>
                                      <p:to>
                                        <a:srgbClr val="0099CC"/>
                                      </p:to>
                                    </p:animClr>
                                    <p:set>
                                      <p:cBhvr>
                                        <p:cTn id="20" dur="2000" fill="hold"/>
                                        <p:tgtEl>
                                          <p:spTgt spid="4"/>
                                        </p:tgtEl>
                                        <p:attrNameLst>
                                          <p:attrName>fill.type</p:attrName>
                                        </p:attrNameLst>
                                      </p:cBhvr>
                                      <p:to>
                                        <p:strVal val="solid"/>
                                      </p:to>
                                    </p:set>
                                    <p:set>
                                      <p:cBhvr>
                                        <p:cTn id="21" dur="2000" fill="hold"/>
                                        <p:tgtEl>
                                          <p:spTgt spid="4"/>
                                        </p:tgtEl>
                                        <p:attrNameLst>
                                          <p:attrName>fill.on</p:attrName>
                                        </p:attrNameLst>
                                      </p:cBhvr>
                                      <p:to>
                                        <p:strVal val="true"/>
                                      </p:to>
                                    </p:set>
                                  </p:childTnLst>
                                </p:cTn>
                              </p:par>
                            </p:childTnLst>
                          </p:cTn>
                        </p:par>
                        <p:par>
                          <p:cTn id="22" fill="hold">
                            <p:stCondLst>
                              <p:cond delay="2000"/>
                            </p:stCondLst>
                            <p:childTnLst>
                              <p:par>
                                <p:cTn id="23" presetID="1" presetClass="entr" presetSubtype="0" fill="hold" grpId="0" nodeType="afterEffect">
                                  <p:stCondLst>
                                    <p:cond delay="200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CFB5A-D849-70C0-6EBF-D9E5C7C9E9B8}"/>
              </a:ext>
            </a:extLst>
          </p:cNvPr>
          <p:cNvSpPr>
            <a:spLocks noGrp="1"/>
          </p:cNvSpPr>
          <p:nvPr>
            <p:ph type="title"/>
          </p:nvPr>
        </p:nvSpPr>
        <p:spPr>
          <a:xfrm>
            <a:off x="286871" y="230650"/>
            <a:ext cx="11066929" cy="1325563"/>
          </a:xfrm>
        </p:spPr>
        <p:txBody>
          <a:bodyPr/>
          <a:lstStyle/>
          <a:p>
            <a:r>
              <a:rPr lang="en-US" dirty="0">
                <a:solidFill>
                  <a:srgbClr val="1B75BC"/>
                </a:solidFill>
                <a:latin typeface="Arial Black"/>
              </a:rPr>
              <a:t>Group Leader Responsibilities: </a:t>
            </a:r>
            <a:r>
              <a:rPr lang="en-US" dirty="0">
                <a:solidFill>
                  <a:srgbClr val="1B75BC"/>
                </a:solidFill>
                <a:latin typeface="Arial"/>
                <a:cs typeface="Arial"/>
              </a:rPr>
              <a:t>Information Folder</a:t>
            </a:r>
          </a:p>
        </p:txBody>
      </p:sp>
      <p:sp>
        <p:nvSpPr>
          <p:cNvPr id="3" name="Content Placeholder 2">
            <a:extLst>
              <a:ext uri="{FF2B5EF4-FFF2-40B4-BE49-F238E27FC236}">
                <a16:creationId xmlns:a16="http://schemas.microsoft.com/office/drawing/2014/main" id="{48B64634-9992-B455-B549-2BF669000D1B}"/>
              </a:ext>
            </a:extLst>
          </p:cNvPr>
          <p:cNvSpPr>
            <a:spLocks noGrp="1"/>
          </p:cNvSpPr>
          <p:nvPr>
            <p:ph idx="1"/>
          </p:nvPr>
        </p:nvSpPr>
        <p:spPr>
          <a:xfrm>
            <a:off x="367553" y="1570124"/>
            <a:ext cx="10986247" cy="1240304"/>
          </a:xfrm>
          <a:solidFill>
            <a:srgbClr val="1B75BC"/>
          </a:solidFill>
        </p:spPr>
        <p:txBody>
          <a:bodyPr/>
          <a:lstStyle/>
          <a:p>
            <a:pPr marL="0" indent="0">
              <a:buNone/>
            </a:pPr>
            <a:r>
              <a:rPr lang="en-US" b="1" dirty="0">
                <a:solidFill>
                  <a:schemeClr val="bg1"/>
                </a:solidFill>
              </a:rPr>
              <a:t>Group Leader Information Folder</a:t>
            </a:r>
          </a:p>
          <a:p>
            <a:pPr marL="0" indent="0">
              <a:buNone/>
            </a:pPr>
            <a:r>
              <a:rPr lang="en-US" sz="2000" dirty="0"/>
              <a:t>Click on each tab to see what is included in your AAW Information Folder along with its purpose.  Links to each virtual document are included in the description.</a:t>
            </a:r>
          </a:p>
        </p:txBody>
      </p:sp>
      <p:sp>
        <p:nvSpPr>
          <p:cNvPr id="4" name="Rectangle: Rounded Corners 3">
            <a:extLst>
              <a:ext uri="{FF2B5EF4-FFF2-40B4-BE49-F238E27FC236}">
                <a16:creationId xmlns:a16="http://schemas.microsoft.com/office/drawing/2014/main" id="{29EC87FA-1CB3-85F9-B0CB-0C9710B2AE32}"/>
              </a:ext>
            </a:extLst>
          </p:cNvPr>
          <p:cNvSpPr/>
          <p:nvPr/>
        </p:nvSpPr>
        <p:spPr>
          <a:xfrm>
            <a:off x="367553" y="2885733"/>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CD9D769-12AD-B3CF-2FB1-D19D047EC7A5}"/>
              </a:ext>
            </a:extLst>
          </p:cNvPr>
          <p:cNvSpPr txBox="1"/>
          <p:nvPr/>
        </p:nvSpPr>
        <p:spPr>
          <a:xfrm>
            <a:off x="448235" y="2940416"/>
            <a:ext cx="5576047" cy="369332"/>
          </a:xfrm>
          <a:prstGeom prst="rect">
            <a:avLst/>
          </a:prstGeom>
          <a:noFill/>
        </p:spPr>
        <p:txBody>
          <a:bodyPr wrap="square" rtlCol="0">
            <a:spAutoFit/>
          </a:bodyPr>
          <a:lstStyle/>
          <a:p>
            <a:r>
              <a:rPr lang="en-US" dirty="0"/>
              <a:t>Agreement Form</a:t>
            </a:r>
          </a:p>
        </p:txBody>
      </p:sp>
      <p:sp>
        <p:nvSpPr>
          <p:cNvPr id="6" name="Rectangle: Rounded Corners 5">
            <a:extLst>
              <a:ext uri="{FF2B5EF4-FFF2-40B4-BE49-F238E27FC236}">
                <a16:creationId xmlns:a16="http://schemas.microsoft.com/office/drawing/2014/main" id="{C5C9C8DE-29F5-FD64-86BD-0163F733D1FB}"/>
              </a:ext>
            </a:extLst>
          </p:cNvPr>
          <p:cNvSpPr/>
          <p:nvPr/>
        </p:nvSpPr>
        <p:spPr>
          <a:xfrm>
            <a:off x="385481" y="3405689"/>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33655B5-C8C2-32CE-7F7A-9E4444FF672D}"/>
              </a:ext>
            </a:extLst>
          </p:cNvPr>
          <p:cNvSpPr txBox="1"/>
          <p:nvPr/>
        </p:nvSpPr>
        <p:spPr>
          <a:xfrm>
            <a:off x="466163" y="3460372"/>
            <a:ext cx="5576047" cy="369332"/>
          </a:xfrm>
          <a:prstGeom prst="rect">
            <a:avLst/>
          </a:prstGeom>
          <a:noFill/>
        </p:spPr>
        <p:txBody>
          <a:bodyPr wrap="square" rtlCol="0">
            <a:spAutoFit/>
          </a:bodyPr>
          <a:lstStyle/>
          <a:p>
            <a:r>
              <a:rPr lang="en-US" dirty="0"/>
              <a:t>AAW Group Leader Checklist</a:t>
            </a:r>
          </a:p>
        </p:txBody>
      </p:sp>
      <p:grpSp>
        <p:nvGrpSpPr>
          <p:cNvPr id="17" name="Group 16">
            <a:extLst>
              <a:ext uri="{FF2B5EF4-FFF2-40B4-BE49-F238E27FC236}">
                <a16:creationId xmlns:a16="http://schemas.microsoft.com/office/drawing/2014/main" id="{2A93D412-77DF-EAB6-8FF0-34529C06D36D}"/>
              </a:ext>
            </a:extLst>
          </p:cNvPr>
          <p:cNvGrpSpPr/>
          <p:nvPr/>
        </p:nvGrpSpPr>
        <p:grpSpPr>
          <a:xfrm>
            <a:off x="412249" y="3934603"/>
            <a:ext cx="10986376" cy="1498004"/>
            <a:chOff x="412249" y="3934603"/>
            <a:chExt cx="10986376" cy="1498004"/>
          </a:xfrm>
        </p:grpSpPr>
        <p:grpSp>
          <p:nvGrpSpPr>
            <p:cNvPr id="19" name="Group 18">
              <a:extLst>
                <a:ext uri="{FF2B5EF4-FFF2-40B4-BE49-F238E27FC236}">
                  <a16:creationId xmlns:a16="http://schemas.microsoft.com/office/drawing/2014/main" id="{7996B53A-E9C8-80DD-6591-3F85120FE52A}"/>
                </a:ext>
              </a:extLst>
            </p:cNvPr>
            <p:cNvGrpSpPr/>
            <p:nvPr/>
          </p:nvGrpSpPr>
          <p:grpSpPr>
            <a:xfrm>
              <a:off x="412249" y="3934603"/>
              <a:ext cx="10986247" cy="440166"/>
              <a:chOff x="412249" y="3934603"/>
              <a:chExt cx="10986247" cy="440166"/>
            </a:xfrm>
          </p:grpSpPr>
          <p:sp>
            <p:nvSpPr>
              <p:cNvPr id="8" name="Rectangle: Rounded Corners 7">
                <a:extLst>
                  <a:ext uri="{FF2B5EF4-FFF2-40B4-BE49-F238E27FC236}">
                    <a16:creationId xmlns:a16="http://schemas.microsoft.com/office/drawing/2014/main" id="{4CE93B32-EC18-CFEB-BEB7-609179CB505A}"/>
                  </a:ext>
                </a:extLst>
              </p:cNvPr>
              <p:cNvSpPr/>
              <p:nvPr/>
            </p:nvSpPr>
            <p:spPr>
              <a:xfrm>
                <a:off x="412249" y="3934603"/>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AF5DD9F-6BE9-313B-A6CA-65897E6455C2}"/>
                  </a:ext>
                </a:extLst>
              </p:cNvPr>
              <p:cNvSpPr txBox="1"/>
              <p:nvPr/>
            </p:nvSpPr>
            <p:spPr>
              <a:xfrm>
                <a:off x="492931" y="3989286"/>
                <a:ext cx="5576047" cy="369332"/>
              </a:xfrm>
              <a:prstGeom prst="rect">
                <a:avLst/>
              </a:prstGeom>
              <a:noFill/>
            </p:spPr>
            <p:txBody>
              <a:bodyPr wrap="square" rtlCol="0">
                <a:spAutoFit/>
              </a:bodyPr>
              <a:lstStyle/>
              <a:p>
                <a:r>
                  <a:rPr lang="en-US" dirty="0"/>
                  <a:t>Volunteer Sign-in / Hold Harmless Agreement</a:t>
                </a:r>
              </a:p>
            </p:txBody>
          </p:sp>
        </p:grpSp>
        <p:grpSp>
          <p:nvGrpSpPr>
            <p:cNvPr id="20" name="Group 19">
              <a:extLst>
                <a:ext uri="{FF2B5EF4-FFF2-40B4-BE49-F238E27FC236}">
                  <a16:creationId xmlns:a16="http://schemas.microsoft.com/office/drawing/2014/main" id="{16C97B4E-13EA-7575-A9BD-CECB999A03AB}"/>
                </a:ext>
              </a:extLst>
            </p:cNvPr>
            <p:cNvGrpSpPr/>
            <p:nvPr/>
          </p:nvGrpSpPr>
          <p:grpSpPr>
            <a:xfrm>
              <a:off x="412375" y="4454559"/>
              <a:ext cx="10986247" cy="440166"/>
              <a:chOff x="412375" y="4454559"/>
              <a:chExt cx="10986247" cy="440166"/>
            </a:xfrm>
          </p:grpSpPr>
          <p:sp>
            <p:nvSpPr>
              <p:cNvPr id="10" name="Rectangle: Rounded Corners 9">
                <a:extLst>
                  <a:ext uri="{FF2B5EF4-FFF2-40B4-BE49-F238E27FC236}">
                    <a16:creationId xmlns:a16="http://schemas.microsoft.com/office/drawing/2014/main" id="{2DCDD32C-DBDB-3381-62DE-2A2934B6D909}"/>
                  </a:ext>
                </a:extLst>
              </p:cNvPr>
              <p:cNvSpPr/>
              <p:nvPr/>
            </p:nvSpPr>
            <p:spPr>
              <a:xfrm>
                <a:off x="412375" y="4454559"/>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4507B7B-7FA1-999B-FF3B-EF2A12D282A0}"/>
                  </a:ext>
                </a:extLst>
              </p:cNvPr>
              <p:cNvSpPr txBox="1"/>
              <p:nvPr/>
            </p:nvSpPr>
            <p:spPr>
              <a:xfrm>
                <a:off x="493057" y="4509242"/>
                <a:ext cx="5576047" cy="369332"/>
              </a:xfrm>
              <a:prstGeom prst="rect">
                <a:avLst/>
              </a:prstGeom>
              <a:noFill/>
            </p:spPr>
            <p:txBody>
              <a:bodyPr wrap="square" rtlCol="0">
                <a:spAutoFit/>
              </a:bodyPr>
              <a:lstStyle/>
              <a:p>
                <a:r>
                  <a:rPr lang="en-US" dirty="0"/>
                  <a:t>Safety Guidelines Sheet</a:t>
                </a:r>
              </a:p>
            </p:txBody>
          </p:sp>
        </p:grpSp>
        <p:grpSp>
          <p:nvGrpSpPr>
            <p:cNvPr id="21" name="Group 20">
              <a:extLst>
                <a:ext uri="{FF2B5EF4-FFF2-40B4-BE49-F238E27FC236}">
                  <a16:creationId xmlns:a16="http://schemas.microsoft.com/office/drawing/2014/main" id="{2B6B1ED0-B28C-B893-0929-33ECB2698811}"/>
                </a:ext>
              </a:extLst>
            </p:cNvPr>
            <p:cNvGrpSpPr/>
            <p:nvPr/>
          </p:nvGrpSpPr>
          <p:grpSpPr>
            <a:xfrm>
              <a:off x="412378" y="4992441"/>
              <a:ext cx="10986247" cy="440166"/>
              <a:chOff x="412378" y="4992441"/>
              <a:chExt cx="10986247" cy="440166"/>
            </a:xfrm>
          </p:grpSpPr>
          <p:sp>
            <p:nvSpPr>
              <p:cNvPr id="12" name="Rectangle: Rounded Corners 11">
                <a:extLst>
                  <a:ext uri="{FF2B5EF4-FFF2-40B4-BE49-F238E27FC236}">
                    <a16:creationId xmlns:a16="http://schemas.microsoft.com/office/drawing/2014/main" id="{38F2DEDC-C254-3097-32DF-8CE63787D3E4}"/>
                  </a:ext>
                </a:extLst>
              </p:cNvPr>
              <p:cNvSpPr/>
              <p:nvPr/>
            </p:nvSpPr>
            <p:spPr>
              <a:xfrm>
                <a:off x="412378" y="4992441"/>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3DBE034-A5FF-3CD9-7370-34909A80C973}"/>
                  </a:ext>
                </a:extLst>
              </p:cNvPr>
              <p:cNvSpPr txBox="1"/>
              <p:nvPr/>
            </p:nvSpPr>
            <p:spPr>
              <a:xfrm>
                <a:off x="493060" y="5047124"/>
                <a:ext cx="5576047" cy="369332"/>
              </a:xfrm>
              <a:prstGeom prst="rect">
                <a:avLst/>
              </a:prstGeom>
              <a:noFill/>
            </p:spPr>
            <p:txBody>
              <a:bodyPr wrap="square" rtlCol="0">
                <a:spAutoFit/>
              </a:bodyPr>
              <a:lstStyle/>
              <a:p>
                <a:r>
                  <a:rPr lang="en-US" dirty="0"/>
                  <a:t>Report Card</a:t>
                </a:r>
              </a:p>
            </p:txBody>
          </p:sp>
        </p:grpSp>
      </p:grpSp>
      <p:sp>
        <p:nvSpPr>
          <p:cNvPr id="16" name="TextBox 15">
            <a:hlinkClick r:id="" action="ppaction://hlinkshowjump?jump=nextslide"/>
            <a:extLst>
              <a:ext uri="{FF2B5EF4-FFF2-40B4-BE49-F238E27FC236}">
                <a16:creationId xmlns:a16="http://schemas.microsoft.com/office/drawing/2014/main" id="{66E91D46-EC2A-1093-8F15-53319FD5B691}"/>
              </a:ext>
            </a:extLst>
          </p:cNvPr>
          <p:cNvSpPr txBox="1"/>
          <p:nvPr/>
        </p:nvSpPr>
        <p:spPr>
          <a:xfrm>
            <a:off x="9299730" y="6004395"/>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Next Tab</a:t>
            </a:r>
          </a:p>
        </p:txBody>
      </p:sp>
      <p:sp>
        <p:nvSpPr>
          <p:cNvPr id="23" name="TextBox 22">
            <a:extLst>
              <a:ext uri="{FF2B5EF4-FFF2-40B4-BE49-F238E27FC236}">
                <a16:creationId xmlns:a16="http://schemas.microsoft.com/office/drawing/2014/main" id="{B800CFEB-EEDF-9462-A262-615FC6590DBD}"/>
              </a:ext>
            </a:extLst>
          </p:cNvPr>
          <p:cNvSpPr txBox="1"/>
          <p:nvPr/>
        </p:nvSpPr>
        <p:spPr>
          <a:xfrm>
            <a:off x="448235" y="3989286"/>
            <a:ext cx="10905565" cy="1631216"/>
          </a:xfrm>
          <a:prstGeom prst="rect">
            <a:avLst/>
          </a:prstGeom>
          <a:noFill/>
        </p:spPr>
        <p:txBody>
          <a:bodyPr wrap="square" rtlCol="0">
            <a:spAutoFit/>
          </a:bodyPr>
          <a:lstStyle/>
          <a:p>
            <a:r>
              <a:rPr lang="en-US" sz="2000" b="0" i="0" dirty="0">
                <a:solidFill>
                  <a:srgbClr val="000000"/>
                </a:solidFill>
                <a:effectLst/>
              </a:rPr>
              <a:t>This checklist contains all items and information needed for day of AAW Cleanup</a:t>
            </a:r>
            <a:br>
              <a:rPr lang="en-US" sz="2000" dirty="0"/>
            </a:br>
            <a:br>
              <a:rPr lang="en-US" sz="2000" dirty="0"/>
            </a:br>
            <a:r>
              <a:rPr lang="en-US" sz="2000" b="0" i="0" dirty="0">
                <a:solidFill>
                  <a:srgbClr val="000000"/>
                </a:solidFill>
                <a:effectLst/>
              </a:rPr>
              <a:t>Link to checklist:</a:t>
            </a:r>
          </a:p>
          <a:p>
            <a:endParaRPr lang="en-US" sz="2000" dirty="0">
              <a:solidFill>
                <a:srgbClr val="000000"/>
              </a:solidFill>
            </a:endParaRPr>
          </a:p>
          <a:p>
            <a:r>
              <a:rPr lang="en-US" sz="2000" dirty="0">
                <a:hlinkClick r:id="rId2"/>
              </a:rPr>
              <a:t>https://docs.google.com/document/d/1FM62IgolirwoZYKqdb6uQHeDeQGptCRK/edit</a:t>
            </a:r>
            <a:endParaRPr lang="en-US" sz="2000" dirty="0"/>
          </a:p>
        </p:txBody>
      </p:sp>
    </p:spTree>
    <p:extLst>
      <p:ext uri="{BB962C8B-B14F-4D97-AF65-F5344CB8AC3E}">
        <p14:creationId xmlns:p14="http://schemas.microsoft.com/office/powerpoint/2010/main" val="1226878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0 0 L 0 0.25 E" pathEditMode="relative" ptsTypes="">
                                      <p:cBhvr>
                                        <p:cTn id="6" dur="1000" fill="hold"/>
                                        <p:tgtEl>
                                          <p:spTgt spid="17"/>
                                        </p:tgtEl>
                                        <p:attrNameLst>
                                          <p:attrName>ppt_x</p:attrName>
                                          <p:attrName>ppt_y</p:attrName>
                                        </p:attrNameLst>
                                      </p:cBhvr>
                                    </p:animMotion>
                                  </p:childTnLst>
                                </p:cTn>
                              </p:par>
                              <p:par>
                                <p:cTn id="7" presetID="1" presetClass="emph" presetSubtype="2" fill="hold" nodeType="withEffect">
                                  <p:stCondLst>
                                    <p:cond delay="0"/>
                                  </p:stCondLst>
                                  <p:childTnLst>
                                    <p:animClr clrSpc="rgb" dir="cw">
                                      <p:cBhvr>
                                        <p:cTn id="8" dur="1000" fill="hold"/>
                                        <p:tgtEl>
                                          <p:spTgt spid="6"/>
                                        </p:tgtEl>
                                        <p:attrNameLst>
                                          <p:attrName>fillcolor</p:attrName>
                                        </p:attrNameLst>
                                      </p:cBhvr>
                                      <p:to>
                                        <a:srgbClr val="0099CC"/>
                                      </p:to>
                                    </p:animClr>
                                    <p:set>
                                      <p:cBhvr>
                                        <p:cTn id="9" dur="1000" fill="hold"/>
                                        <p:tgtEl>
                                          <p:spTgt spid="6"/>
                                        </p:tgtEl>
                                        <p:attrNameLst>
                                          <p:attrName>fill.type</p:attrName>
                                        </p:attrNameLst>
                                      </p:cBhvr>
                                      <p:to>
                                        <p:strVal val="solid"/>
                                      </p:to>
                                    </p:set>
                                    <p:set>
                                      <p:cBhvr>
                                        <p:cTn id="10" dur="1000" fill="hold"/>
                                        <p:tgtEl>
                                          <p:spTgt spid="6"/>
                                        </p:tgtEl>
                                        <p:attrNameLst>
                                          <p:attrName>fill.on</p:attrName>
                                        </p:attrNameLst>
                                      </p:cBhvr>
                                      <p:to>
                                        <p:strVal val="tru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200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CFB5A-D849-70C0-6EBF-D9E5C7C9E9B8}"/>
              </a:ext>
            </a:extLst>
          </p:cNvPr>
          <p:cNvSpPr>
            <a:spLocks noGrp="1"/>
          </p:cNvSpPr>
          <p:nvPr>
            <p:ph type="title"/>
          </p:nvPr>
        </p:nvSpPr>
        <p:spPr>
          <a:xfrm>
            <a:off x="286871" y="230650"/>
            <a:ext cx="11066929" cy="1325563"/>
          </a:xfrm>
        </p:spPr>
        <p:txBody>
          <a:bodyPr/>
          <a:lstStyle/>
          <a:p>
            <a:r>
              <a:rPr lang="en-US" dirty="0">
                <a:solidFill>
                  <a:srgbClr val="1B75BC"/>
                </a:solidFill>
                <a:latin typeface="Arial Black"/>
              </a:rPr>
              <a:t>Group Leader Responsibilities: </a:t>
            </a:r>
            <a:r>
              <a:rPr lang="en-US" dirty="0">
                <a:solidFill>
                  <a:srgbClr val="1B75BC"/>
                </a:solidFill>
                <a:latin typeface="Arial"/>
                <a:cs typeface="Arial"/>
              </a:rPr>
              <a:t>Information Folder</a:t>
            </a:r>
          </a:p>
        </p:txBody>
      </p:sp>
      <p:sp>
        <p:nvSpPr>
          <p:cNvPr id="3" name="Content Placeholder 2">
            <a:extLst>
              <a:ext uri="{FF2B5EF4-FFF2-40B4-BE49-F238E27FC236}">
                <a16:creationId xmlns:a16="http://schemas.microsoft.com/office/drawing/2014/main" id="{48B64634-9992-B455-B549-2BF669000D1B}"/>
              </a:ext>
            </a:extLst>
          </p:cNvPr>
          <p:cNvSpPr>
            <a:spLocks noGrp="1"/>
          </p:cNvSpPr>
          <p:nvPr>
            <p:ph idx="1"/>
          </p:nvPr>
        </p:nvSpPr>
        <p:spPr>
          <a:xfrm>
            <a:off x="367553" y="1570124"/>
            <a:ext cx="10986247" cy="1240304"/>
          </a:xfrm>
          <a:solidFill>
            <a:srgbClr val="1B75BC"/>
          </a:solidFill>
        </p:spPr>
        <p:txBody>
          <a:bodyPr/>
          <a:lstStyle/>
          <a:p>
            <a:pPr marL="0" indent="0">
              <a:buNone/>
            </a:pPr>
            <a:r>
              <a:rPr lang="en-US" b="1" dirty="0">
                <a:solidFill>
                  <a:schemeClr val="bg1"/>
                </a:solidFill>
              </a:rPr>
              <a:t>Group Leader Information Folder</a:t>
            </a:r>
          </a:p>
          <a:p>
            <a:pPr marL="0" indent="0">
              <a:buNone/>
            </a:pPr>
            <a:r>
              <a:rPr lang="en-US" sz="2000" dirty="0"/>
              <a:t>Click on each tab to see what is included in your AAW Information Folder along with its purpose.  Links to each virtual document are included in the description.</a:t>
            </a:r>
          </a:p>
        </p:txBody>
      </p:sp>
      <p:sp>
        <p:nvSpPr>
          <p:cNvPr id="4" name="Rectangle: Rounded Corners 3">
            <a:extLst>
              <a:ext uri="{FF2B5EF4-FFF2-40B4-BE49-F238E27FC236}">
                <a16:creationId xmlns:a16="http://schemas.microsoft.com/office/drawing/2014/main" id="{29EC87FA-1CB3-85F9-B0CB-0C9710B2AE32}"/>
              </a:ext>
            </a:extLst>
          </p:cNvPr>
          <p:cNvSpPr/>
          <p:nvPr/>
        </p:nvSpPr>
        <p:spPr>
          <a:xfrm>
            <a:off x="367553" y="2885733"/>
            <a:ext cx="10986247" cy="39663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CD9D769-12AD-B3CF-2FB1-D19D047EC7A5}"/>
              </a:ext>
            </a:extLst>
          </p:cNvPr>
          <p:cNvSpPr txBox="1"/>
          <p:nvPr/>
        </p:nvSpPr>
        <p:spPr>
          <a:xfrm>
            <a:off x="448235" y="2880456"/>
            <a:ext cx="5576047" cy="369332"/>
          </a:xfrm>
          <a:prstGeom prst="rect">
            <a:avLst/>
          </a:prstGeom>
          <a:noFill/>
        </p:spPr>
        <p:txBody>
          <a:bodyPr wrap="square" rtlCol="0">
            <a:spAutoFit/>
          </a:bodyPr>
          <a:lstStyle/>
          <a:p>
            <a:r>
              <a:rPr lang="en-US" dirty="0"/>
              <a:t>Agreement Form</a:t>
            </a:r>
          </a:p>
        </p:txBody>
      </p:sp>
      <p:grpSp>
        <p:nvGrpSpPr>
          <p:cNvPr id="18" name="Group 17">
            <a:extLst>
              <a:ext uri="{FF2B5EF4-FFF2-40B4-BE49-F238E27FC236}">
                <a16:creationId xmlns:a16="http://schemas.microsoft.com/office/drawing/2014/main" id="{C2E8C927-A4FA-8D7D-7896-49F929D5DCE1}"/>
              </a:ext>
            </a:extLst>
          </p:cNvPr>
          <p:cNvGrpSpPr/>
          <p:nvPr/>
        </p:nvGrpSpPr>
        <p:grpSpPr>
          <a:xfrm>
            <a:off x="385481" y="3340452"/>
            <a:ext cx="10986247" cy="445443"/>
            <a:chOff x="385481" y="3340452"/>
            <a:chExt cx="10986247" cy="445443"/>
          </a:xfrm>
        </p:grpSpPr>
        <p:sp>
          <p:nvSpPr>
            <p:cNvPr id="6" name="Rectangle: Rounded Corners 5">
              <a:extLst>
                <a:ext uri="{FF2B5EF4-FFF2-40B4-BE49-F238E27FC236}">
                  <a16:creationId xmlns:a16="http://schemas.microsoft.com/office/drawing/2014/main" id="{C5C9C8DE-29F5-FD64-86BD-0163F733D1FB}"/>
                </a:ext>
              </a:extLst>
            </p:cNvPr>
            <p:cNvSpPr/>
            <p:nvPr/>
          </p:nvSpPr>
          <p:spPr>
            <a:xfrm>
              <a:off x="385481" y="3345729"/>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33655B5-C8C2-32CE-7F7A-9E4444FF672D}"/>
                </a:ext>
              </a:extLst>
            </p:cNvPr>
            <p:cNvSpPr txBox="1"/>
            <p:nvPr/>
          </p:nvSpPr>
          <p:spPr>
            <a:xfrm>
              <a:off x="466163" y="3340452"/>
              <a:ext cx="5576047" cy="369332"/>
            </a:xfrm>
            <a:prstGeom prst="rect">
              <a:avLst/>
            </a:prstGeom>
            <a:noFill/>
          </p:spPr>
          <p:txBody>
            <a:bodyPr wrap="square" rtlCol="0">
              <a:spAutoFit/>
            </a:bodyPr>
            <a:lstStyle/>
            <a:p>
              <a:r>
                <a:rPr lang="en-US" dirty="0"/>
                <a:t>AAW Group Leader Checklist</a:t>
              </a:r>
            </a:p>
          </p:txBody>
        </p:sp>
      </p:grpSp>
      <p:sp>
        <p:nvSpPr>
          <p:cNvPr id="8" name="Rectangle: Rounded Corners 7">
            <a:extLst>
              <a:ext uri="{FF2B5EF4-FFF2-40B4-BE49-F238E27FC236}">
                <a16:creationId xmlns:a16="http://schemas.microsoft.com/office/drawing/2014/main" id="{4CE93B32-EC18-CFEB-BEB7-609179CB505A}"/>
              </a:ext>
            </a:extLst>
          </p:cNvPr>
          <p:cNvSpPr/>
          <p:nvPr/>
        </p:nvSpPr>
        <p:spPr>
          <a:xfrm>
            <a:off x="412249" y="3859653"/>
            <a:ext cx="10986247" cy="34906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AF5DD9F-6BE9-313B-A6CA-65897E6455C2}"/>
              </a:ext>
            </a:extLst>
          </p:cNvPr>
          <p:cNvSpPr txBox="1"/>
          <p:nvPr/>
        </p:nvSpPr>
        <p:spPr>
          <a:xfrm>
            <a:off x="492931" y="3839386"/>
            <a:ext cx="5576047" cy="369332"/>
          </a:xfrm>
          <a:prstGeom prst="rect">
            <a:avLst/>
          </a:prstGeom>
          <a:noFill/>
        </p:spPr>
        <p:txBody>
          <a:bodyPr wrap="square" rtlCol="0">
            <a:spAutoFit/>
          </a:bodyPr>
          <a:lstStyle/>
          <a:p>
            <a:r>
              <a:rPr lang="en-US" dirty="0"/>
              <a:t>Volunteer Sign-in / Hold Harmless Agreement</a:t>
            </a:r>
          </a:p>
        </p:txBody>
      </p:sp>
      <p:grpSp>
        <p:nvGrpSpPr>
          <p:cNvPr id="17" name="Group 16">
            <a:extLst>
              <a:ext uri="{FF2B5EF4-FFF2-40B4-BE49-F238E27FC236}">
                <a16:creationId xmlns:a16="http://schemas.microsoft.com/office/drawing/2014/main" id="{C86F4095-690E-D6C5-4B52-AAAF1EA93D1F}"/>
              </a:ext>
            </a:extLst>
          </p:cNvPr>
          <p:cNvGrpSpPr/>
          <p:nvPr/>
        </p:nvGrpSpPr>
        <p:grpSpPr>
          <a:xfrm>
            <a:off x="412375" y="4454559"/>
            <a:ext cx="10986250" cy="978048"/>
            <a:chOff x="412375" y="4454559"/>
            <a:chExt cx="10986250" cy="978048"/>
          </a:xfrm>
        </p:grpSpPr>
        <p:grpSp>
          <p:nvGrpSpPr>
            <p:cNvPr id="20" name="Group 19">
              <a:extLst>
                <a:ext uri="{FF2B5EF4-FFF2-40B4-BE49-F238E27FC236}">
                  <a16:creationId xmlns:a16="http://schemas.microsoft.com/office/drawing/2014/main" id="{16C97B4E-13EA-7575-A9BD-CECB999A03AB}"/>
                </a:ext>
              </a:extLst>
            </p:cNvPr>
            <p:cNvGrpSpPr/>
            <p:nvPr/>
          </p:nvGrpSpPr>
          <p:grpSpPr>
            <a:xfrm>
              <a:off x="412375" y="4454559"/>
              <a:ext cx="10986247" cy="440166"/>
              <a:chOff x="412375" y="4454559"/>
              <a:chExt cx="10986247" cy="440166"/>
            </a:xfrm>
          </p:grpSpPr>
          <p:sp>
            <p:nvSpPr>
              <p:cNvPr id="10" name="Rectangle: Rounded Corners 9">
                <a:extLst>
                  <a:ext uri="{FF2B5EF4-FFF2-40B4-BE49-F238E27FC236}">
                    <a16:creationId xmlns:a16="http://schemas.microsoft.com/office/drawing/2014/main" id="{2DCDD32C-DBDB-3381-62DE-2A2934B6D909}"/>
                  </a:ext>
                </a:extLst>
              </p:cNvPr>
              <p:cNvSpPr/>
              <p:nvPr/>
            </p:nvSpPr>
            <p:spPr>
              <a:xfrm>
                <a:off x="412375" y="4454559"/>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4507B7B-7FA1-999B-FF3B-EF2A12D282A0}"/>
                  </a:ext>
                </a:extLst>
              </p:cNvPr>
              <p:cNvSpPr txBox="1"/>
              <p:nvPr/>
            </p:nvSpPr>
            <p:spPr>
              <a:xfrm>
                <a:off x="493057" y="4509242"/>
                <a:ext cx="5576047" cy="369332"/>
              </a:xfrm>
              <a:prstGeom prst="rect">
                <a:avLst/>
              </a:prstGeom>
              <a:noFill/>
            </p:spPr>
            <p:txBody>
              <a:bodyPr wrap="square" rtlCol="0">
                <a:spAutoFit/>
              </a:bodyPr>
              <a:lstStyle/>
              <a:p>
                <a:r>
                  <a:rPr lang="en-US" dirty="0"/>
                  <a:t>Safety Guidelines Sheet</a:t>
                </a:r>
              </a:p>
            </p:txBody>
          </p:sp>
        </p:grpSp>
        <p:grpSp>
          <p:nvGrpSpPr>
            <p:cNvPr id="21" name="Group 20">
              <a:extLst>
                <a:ext uri="{FF2B5EF4-FFF2-40B4-BE49-F238E27FC236}">
                  <a16:creationId xmlns:a16="http://schemas.microsoft.com/office/drawing/2014/main" id="{2B6B1ED0-B28C-B893-0929-33ECB2698811}"/>
                </a:ext>
              </a:extLst>
            </p:cNvPr>
            <p:cNvGrpSpPr/>
            <p:nvPr/>
          </p:nvGrpSpPr>
          <p:grpSpPr>
            <a:xfrm>
              <a:off x="412378" y="4992441"/>
              <a:ext cx="10986247" cy="440166"/>
              <a:chOff x="412378" y="4992441"/>
              <a:chExt cx="10986247" cy="440166"/>
            </a:xfrm>
          </p:grpSpPr>
          <p:sp>
            <p:nvSpPr>
              <p:cNvPr id="12" name="Rectangle: Rounded Corners 11">
                <a:extLst>
                  <a:ext uri="{FF2B5EF4-FFF2-40B4-BE49-F238E27FC236}">
                    <a16:creationId xmlns:a16="http://schemas.microsoft.com/office/drawing/2014/main" id="{38F2DEDC-C254-3097-32DF-8CE63787D3E4}"/>
                  </a:ext>
                </a:extLst>
              </p:cNvPr>
              <p:cNvSpPr/>
              <p:nvPr/>
            </p:nvSpPr>
            <p:spPr>
              <a:xfrm>
                <a:off x="412378" y="4992441"/>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3DBE034-A5FF-3CD9-7370-34909A80C973}"/>
                  </a:ext>
                </a:extLst>
              </p:cNvPr>
              <p:cNvSpPr txBox="1"/>
              <p:nvPr/>
            </p:nvSpPr>
            <p:spPr>
              <a:xfrm>
                <a:off x="493060" y="5047124"/>
                <a:ext cx="5576047" cy="369332"/>
              </a:xfrm>
              <a:prstGeom prst="rect">
                <a:avLst/>
              </a:prstGeom>
              <a:noFill/>
            </p:spPr>
            <p:txBody>
              <a:bodyPr wrap="square" rtlCol="0">
                <a:spAutoFit/>
              </a:bodyPr>
              <a:lstStyle/>
              <a:p>
                <a:r>
                  <a:rPr lang="en-US" dirty="0"/>
                  <a:t>Report Card</a:t>
                </a:r>
              </a:p>
            </p:txBody>
          </p:sp>
        </p:grpSp>
      </p:grpSp>
      <p:sp>
        <p:nvSpPr>
          <p:cNvPr id="23" name="TextBox 22">
            <a:extLst>
              <a:ext uri="{FF2B5EF4-FFF2-40B4-BE49-F238E27FC236}">
                <a16:creationId xmlns:a16="http://schemas.microsoft.com/office/drawing/2014/main" id="{01A5482B-E809-87CF-287B-94993AAB424B}"/>
              </a:ext>
            </a:extLst>
          </p:cNvPr>
          <p:cNvSpPr txBox="1"/>
          <p:nvPr/>
        </p:nvSpPr>
        <p:spPr>
          <a:xfrm>
            <a:off x="412249" y="4214719"/>
            <a:ext cx="10941551" cy="2492990"/>
          </a:xfrm>
          <a:prstGeom prst="rect">
            <a:avLst/>
          </a:prstGeom>
          <a:noFill/>
        </p:spPr>
        <p:txBody>
          <a:bodyPr wrap="square" rtlCol="0">
            <a:spAutoFit/>
          </a:bodyPr>
          <a:lstStyle/>
          <a:p>
            <a:r>
              <a:rPr lang="en-US" b="0" i="0" dirty="0">
                <a:solidFill>
                  <a:srgbClr val="000000"/>
                </a:solidFill>
                <a:effectLst/>
              </a:rPr>
              <a:t>This sheet is for ALL group members to sign as record of participating and recognizing that KMB, Dominion Energy, Palmetto Pride, Lexington and Richland County and City of Columbia sponsors are not responsible for injuries or damages during AAW Cleanup Days.</a:t>
            </a:r>
            <a:br>
              <a:rPr lang="en-US" dirty="0"/>
            </a:br>
            <a:r>
              <a:rPr lang="en-US" b="0" i="0" dirty="0">
                <a:solidFill>
                  <a:srgbClr val="000000"/>
                </a:solidFill>
                <a:effectLst/>
              </a:rPr>
              <a:t>•All volunteers under the age of 18 must have adult supervision and a guardian's signature</a:t>
            </a:r>
            <a:br>
              <a:rPr lang="en-US" dirty="0"/>
            </a:br>
            <a:r>
              <a:rPr lang="en-US" b="0" i="0" dirty="0">
                <a:solidFill>
                  <a:srgbClr val="000000"/>
                </a:solidFill>
                <a:effectLst/>
              </a:rPr>
              <a:t>•All volunteers are only required to sign this one time. Only submit this form to KMB if you have a new volunteer.</a:t>
            </a:r>
            <a:br>
              <a:rPr lang="en-US" dirty="0"/>
            </a:br>
            <a:r>
              <a:rPr lang="en-US" b="0" i="0" dirty="0">
                <a:solidFill>
                  <a:srgbClr val="000000"/>
                </a:solidFill>
                <a:effectLst/>
              </a:rPr>
              <a:t>Links to Volunteer Sign-in/Waiver Forms: </a:t>
            </a:r>
          </a:p>
          <a:p>
            <a:pPr marL="285750" indent="-285750">
              <a:buFont typeface="Arial" panose="020B0604020202020204" pitchFamily="34" charset="0"/>
              <a:buChar char="•"/>
            </a:pPr>
            <a:r>
              <a:rPr lang="en-US" sz="1600" b="0" i="0" dirty="0">
                <a:solidFill>
                  <a:srgbClr val="000000"/>
                </a:solidFill>
                <a:effectLst/>
              </a:rPr>
              <a:t>Groups &amp; Families - </a:t>
            </a:r>
            <a:r>
              <a:rPr lang="en-US" sz="1600" dirty="0">
                <a:hlinkClick r:id="rId2"/>
              </a:rPr>
              <a:t>Volunteer-Waiver-Group-Generic-Fillable.pdf</a:t>
            </a:r>
            <a:endParaRPr lang="en-US" sz="1600" b="0" i="0" dirty="0">
              <a:solidFill>
                <a:srgbClr val="000000"/>
              </a:solidFill>
              <a:effectLst/>
            </a:endParaRPr>
          </a:p>
          <a:p>
            <a:pPr marL="285750" indent="-285750">
              <a:buFont typeface="Arial" panose="020B0604020202020204" pitchFamily="34" charset="0"/>
              <a:buChar char="•"/>
            </a:pPr>
            <a:r>
              <a:rPr lang="en-US" sz="1600" dirty="0">
                <a:solidFill>
                  <a:srgbClr val="000000"/>
                </a:solidFill>
              </a:rPr>
              <a:t>Adults – </a:t>
            </a:r>
            <a:r>
              <a:rPr lang="en-US" sz="1600" dirty="0">
                <a:hlinkClick r:id="rId3"/>
              </a:rPr>
              <a:t>KMB Volunteer and Registration Form</a:t>
            </a: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Youth (&lt;18) - </a:t>
            </a:r>
            <a:r>
              <a:rPr lang="en-US" sz="1600" dirty="0">
                <a:hlinkClick r:id="rId4"/>
              </a:rPr>
              <a:t>KMB Volunteer and Registration Form</a:t>
            </a:r>
            <a:endParaRPr lang="en-US" sz="1600" u="sng" dirty="0">
              <a:solidFill>
                <a:srgbClr val="0070C0"/>
              </a:solidFill>
            </a:endParaRPr>
          </a:p>
        </p:txBody>
      </p:sp>
      <p:sp>
        <p:nvSpPr>
          <p:cNvPr id="16" name="TextBox 15">
            <a:hlinkClick r:id="" action="ppaction://hlinkshowjump?jump=nextslide"/>
            <a:extLst>
              <a:ext uri="{FF2B5EF4-FFF2-40B4-BE49-F238E27FC236}">
                <a16:creationId xmlns:a16="http://schemas.microsoft.com/office/drawing/2014/main" id="{66E91D46-EC2A-1093-8F15-53319FD5B691}"/>
              </a:ext>
            </a:extLst>
          </p:cNvPr>
          <p:cNvSpPr txBox="1"/>
          <p:nvPr/>
        </p:nvSpPr>
        <p:spPr>
          <a:xfrm>
            <a:off x="10428674" y="6216330"/>
            <a:ext cx="1696884"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solidFill>
              </a:rPr>
              <a:t>Next Tab</a:t>
            </a:r>
          </a:p>
        </p:txBody>
      </p:sp>
    </p:spTree>
    <p:extLst>
      <p:ext uri="{BB962C8B-B14F-4D97-AF65-F5344CB8AC3E}">
        <p14:creationId xmlns:p14="http://schemas.microsoft.com/office/powerpoint/2010/main" val="10589925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2000" fill="hold"/>
                                        <p:tgtEl>
                                          <p:spTgt spid="8"/>
                                        </p:tgtEl>
                                        <p:attrNameLst>
                                          <p:attrName>fillcolor</p:attrName>
                                        </p:attrNameLst>
                                      </p:cBhvr>
                                      <p:to>
                                        <a:srgbClr val="0099CC"/>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9"/>
                                        </p:tgtEl>
                                        <p:attrNameLst>
                                          <p:attrName>fillcolor</p:attrName>
                                        </p:attrNameLst>
                                      </p:cBhvr>
                                      <p:to>
                                        <a:srgbClr val="0099CC"/>
                                      </p:to>
                                    </p:animClr>
                                    <p:set>
                                      <p:cBhvr>
                                        <p:cTn id="11" dur="2000" fill="hold"/>
                                        <p:tgtEl>
                                          <p:spTgt spid="9"/>
                                        </p:tgtEl>
                                        <p:attrNameLst>
                                          <p:attrName>fill.type</p:attrName>
                                        </p:attrNameLst>
                                      </p:cBhvr>
                                      <p:to>
                                        <p:strVal val="solid"/>
                                      </p:to>
                                    </p:set>
                                    <p:set>
                                      <p:cBhvr>
                                        <p:cTn id="12" dur="2000" fill="hold"/>
                                        <p:tgtEl>
                                          <p:spTgt spid="9"/>
                                        </p:tgtEl>
                                        <p:attrNameLst>
                                          <p:attrName>fill.on</p:attrName>
                                        </p:attrNameLst>
                                      </p:cBhvr>
                                      <p:to>
                                        <p:strVal val="true"/>
                                      </p:to>
                                    </p:set>
                                  </p:childTnLst>
                                </p:cTn>
                              </p:par>
                            </p:childTnLst>
                          </p:cTn>
                        </p:par>
                        <p:par>
                          <p:cTn id="13" fill="hold">
                            <p:stCondLst>
                              <p:cond delay="2000"/>
                            </p:stCondLst>
                            <p:childTnLst>
                              <p:par>
                                <p:cTn id="14" presetID="2" presetClass="exit" presetSubtype="4" fill="hold" nodeType="afterEffect">
                                  <p:stCondLst>
                                    <p:cond delay="0"/>
                                  </p:stCondLst>
                                  <p:childTnLst>
                                    <p:anim calcmode="lin" valueType="num">
                                      <p:cBhvr additive="base">
                                        <p:cTn id="15" dur="500"/>
                                        <p:tgtEl>
                                          <p:spTgt spid="17"/>
                                        </p:tgtEl>
                                        <p:attrNameLst>
                                          <p:attrName>ppt_x</p:attrName>
                                        </p:attrNameLst>
                                      </p:cBhvr>
                                      <p:tavLst>
                                        <p:tav tm="0">
                                          <p:val>
                                            <p:strVal val="ppt_x"/>
                                          </p:val>
                                        </p:tav>
                                        <p:tav tm="100000">
                                          <p:val>
                                            <p:strVal val="ppt_x"/>
                                          </p:val>
                                        </p:tav>
                                      </p:tavLst>
                                    </p:anim>
                                    <p:anim calcmode="lin" valueType="num">
                                      <p:cBhvr additive="base">
                                        <p:cTn id="16" dur="500"/>
                                        <p:tgtEl>
                                          <p:spTgt spid="17"/>
                                        </p:tgtEl>
                                        <p:attrNameLst>
                                          <p:attrName>ppt_y</p:attrName>
                                        </p:attrNameLst>
                                      </p:cBhvr>
                                      <p:tavLst>
                                        <p:tav tm="0">
                                          <p:val>
                                            <p:strVal val="ppt_y"/>
                                          </p:val>
                                        </p:tav>
                                        <p:tav tm="100000">
                                          <p:val>
                                            <p:strVal val="1+ppt_h/2"/>
                                          </p:val>
                                        </p:tav>
                                      </p:tavLst>
                                    </p:anim>
                                    <p:set>
                                      <p:cBhvr>
                                        <p:cTn id="17" dur="1" fill="hold">
                                          <p:stCondLst>
                                            <p:cond delay="499"/>
                                          </p:stCondLst>
                                        </p:cTn>
                                        <p:tgtEl>
                                          <p:spTgt spid="17"/>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par>
                          <p:cTn id="20" fill="hold">
                            <p:stCondLst>
                              <p:cond delay="2500"/>
                            </p:stCondLst>
                            <p:childTnLst>
                              <p:par>
                                <p:cTn id="21" presetID="1" presetClass="entr" presetSubtype="0" fill="hold" grpId="0" nodeType="afterEffect">
                                  <p:stCondLst>
                                    <p:cond delay="200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CFB5A-D849-70C0-6EBF-D9E5C7C9E9B8}"/>
              </a:ext>
            </a:extLst>
          </p:cNvPr>
          <p:cNvSpPr>
            <a:spLocks noGrp="1"/>
          </p:cNvSpPr>
          <p:nvPr>
            <p:ph type="title"/>
          </p:nvPr>
        </p:nvSpPr>
        <p:spPr>
          <a:xfrm>
            <a:off x="286871" y="230650"/>
            <a:ext cx="11066929" cy="1325563"/>
          </a:xfrm>
        </p:spPr>
        <p:txBody>
          <a:bodyPr/>
          <a:lstStyle/>
          <a:p>
            <a:r>
              <a:rPr lang="en-US" dirty="0">
                <a:solidFill>
                  <a:srgbClr val="1B75BC"/>
                </a:solidFill>
                <a:latin typeface="Arial Black"/>
              </a:rPr>
              <a:t>Group Leader Responsibilities: </a:t>
            </a:r>
            <a:r>
              <a:rPr lang="en-US" dirty="0">
                <a:solidFill>
                  <a:srgbClr val="1B75BC"/>
                </a:solidFill>
                <a:latin typeface="Arial"/>
                <a:cs typeface="Arial"/>
              </a:rPr>
              <a:t>Information Folder</a:t>
            </a:r>
          </a:p>
        </p:txBody>
      </p:sp>
      <p:sp>
        <p:nvSpPr>
          <p:cNvPr id="3" name="Content Placeholder 2">
            <a:extLst>
              <a:ext uri="{FF2B5EF4-FFF2-40B4-BE49-F238E27FC236}">
                <a16:creationId xmlns:a16="http://schemas.microsoft.com/office/drawing/2014/main" id="{48B64634-9992-B455-B549-2BF669000D1B}"/>
              </a:ext>
            </a:extLst>
          </p:cNvPr>
          <p:cNvSpPr>
            <a:spLocks noGrp="1"/>
          </p:cNvSpPr>
          <p:nvPr>
            <p:ph idx="1"/>
          </p:nvPr>
        </p:nvSpPr>
        <p:spPr>
          <a:xfrm>
            <a:off x="367553" y="1570124"/>
            <a:ext cx="10986247" cy="1240304"/>
          </a:xfrm>
          <a:solidFill>
            <a:srgbClr val="1B75BC"/>
          </a:solidFill>
        </p:spPr>
        <p:txBody>
          <a:bodyPr/>
          <a:lstStyle/>
          <a:p>
            <a:pPr marL="0" indent="0">
              <a:buNone/>
            </a:pPr>
            <a:r>
              <a:rPr lang="en-US" b="1" dirty="0">
                <a:solidFill>
                  <a:schemeClr val="bg1"/>
                </a:solidFill>
              </a:rPr>
              <a:t>Group Leader Information Folder</a:t>
            </a:r>
          </a:p>
          <a:p>
            <a:pPr marL="0" indent="0">
              <a:buNone/>
            </a:pPr>
            <a:r>
              <a:rPr lang="en-US" sz="2000" dirty="0"/>
              <a:t>Click on each tab to see what is included in your AAW Information Folder along with its purpose.  Links to each virtual document are included in the description.</a:t>
            </a:r>
          </a:p>
        </p:txBody>
      </p:sp>
      <p:sp>
        <p:nvSpPr>
          <p:cNvPr id="4" name="Rectangle: Rounded Corners 3">
            <a:extLst>
              <a:ext uri="{FF2B5EF4-FFF2-40B4-BE49-F238E27FC236}">
                <a16:creationId xmlns:a16="http://schemas.microsoft.com/office/drawing/2014/main" id="{29EC87FA-1CB3-85F9-B0CB-0C9710B2AE32}"/>
              </a:ext>
            </a:extLst>
          </p:cNvPr>
          <p:cNvSpPr/>
          <p:nvPr/>
        </p:nvSpPr>
        <p:spPr>
          <a:xfrm>
            <a:off x="367553" y="2885733"/>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CD9D769-12AD-B3CF-2FB1-D19D047EC7A5}"/>
              </a:ext>
            </a:extLst>
          </p:cNvPr>
          <p:cNvSpPr txBox="1"/>
          <p:nvPr/>
        </p:nvSpPr>
        <p:spPr>
          <a:xfrm>
            <a:off x="448235" y="2940416"/>
            <a:ext cx="5576047" cy="369332"/>
          </a:xfrm>
          <a:prstGeom prst="rect">
            <a:avLst/>
          </a:prstGeom>
          <a:noFill/>
        </p:spPr>
        <p:txBody>
          <a:bodyPr wrap="square" rtlCol="0">
            <a:spAutoFit/>
          </a:bodyPr>
          <a:lstStyle/>
          <a:p>
            <a:r>
              <a:rPr lang="en-US" dirty="0"/>
              <a:t>Agreement Form</a:t>
            </a:r>
          </a:p>
        </p:txBody>
      </p:sp>
      <p:grpSp>
        <p:nvGrpSpPr>
          <p:cNvPr id="18" name="Group 17">
            <a:extLst>
              <a:ext uri="{FF2B5EF4-FFF2-40B4-BE49-F238E27FC236}">
                <a16:creationId xmlns:a16="http://schemas.microsoft.com/office/drawing/2014/main" id="{C2E8C927-A4FA-8D7D-7896-49F929D5DCE1}"/>
              </a:ext>
            </a:extLst>
          </p:cNvPr>
          <p:cNvGrpSpPr/>
          <p:nvPr/>
        </p:nvGrpSpPr>
        <p:grpSpPr>
          <a:xfrm>
            <a:off x="385481" y="3405689"/>
            <a:ext cx="10986247" cy="440166"/>
            <a:chOff x="385481" y="3405689"/>
            <a:chExt cx="10986247" cy="440166"/>
          </a:xfrm>
        </p:grpSpPr>
        <p:sp>
          <p:nvSpPr>
            <p:cNvPr id="6" name="Rectangle: Rounded Corners 5">
              <a:extLst>
                <a:ext uri="{FF2B5EF4-FFF2-40B4-BE49-F238E27FC236}">
                  <a16:creationId xmlns:a16="http://schemas.microsoft.com/office/drawing/2014/main" id="{C5C9C8DE-29F5-FD64-86BD-0163F733D1FB}"/>
                </a:ext>
              </a:extLst>
            </p:cNvPr>
            <p:cNvSpPr/>
            <p:nvPr/>
          </p:nvSpPr>
          <p:spPr>
            <a:xfrm>
              <a:off x="385481" y="3405689"/>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33655B5-C8C2-32CE-7F7A-9E4444FF672D}"/>
                </a:ext>
              </a:extLst>
            </p:cNvPr>
            <p:cNvSpPr txBox="1"/>
            <p:nvPr/>
          </p:nvSpPr>
          <p:spPr>
            <a:xfrm>
              <a:off x="466163" y="3460372"/>
              <a:ext cx="5576047" cy="369332"/>
            </a:xfrm>
            <a:prstGeom prst="rect">
              <a:avLst/>
            </a:prstGeom>
            <a:noFill/>
          </p:spPr>
          <p:txBody>
            <a:bodyPr wrap="square" rtlCol="0">
              <a:spAutoFit/>
            </a:bodyPr>
            <a:lstStyle/>
            <a:p>
              <a:r>
                <a:rPr lang="en-US" dirty="0"/>
                <a:t>AAW Group Leader Checklist</a:t>
              </a:r>
            </a:p>
          </p:txBody>
        </p:sp>
      </p:grpSp>
      <p:grpSp>
        <p:nvGrpSpPr>
          <p:cNvPr id="19" name="Group 18">
            <a:extLst>
              <a:ext uri="{FF2B5EF4-FFF2-40B4-BE49-F238E27FC236}">
                <a16:creationId xmlns:a16="http://schemas.microsoft.com/office/drawing/2014/main" id="{7996B53A-E9C8-80DD-6591-3F85120FE52A}"/>
              </a:ext>
            </a:extLst>
          </p:cNvPr>
          <p:cNvGrpSpPr/>
          <p:nvPr/>
        </p:nvGrpSpPr>
        <p:grpSpPr>
          <a:xfrm>
            <a:off x="412249" y="3934603"/>
            <a:ext cx="10986247" cy="440166"/>
            <a:chOff x="412249" y="3934603"/>
            <a:chExt cx="10986247" cy="440166"/>
          </a:xfrm>
        </p:grpSpPr>
        <p:sp>
          <p:nvSpPr>
            <p:cNvPr id="8" name="Rectangle: Rounded Corners 7">
              <a:extLst>
                <a:ext uri="{FF2B5EF4-FFF2-40B4-BE49-F238E27FC236}">
                  <a16:creationId xmlns:a16="http://schemas.microsoft.com/office/drawing/2014/main" id="{4CE93B32-EC18-CFEB-BEB7-609179CB505A}"/>
                </a:ext>
              </a:extLst>
            </p:cNvPr>
            <p:cNvSpPr/>
            <p:nvPr/>
          </p:nvSpPr>
          <p:spPr>
            <a:xfrm>
              <a:off x="412249" y="3934603"/>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AF5DD9F-6BE9-313B-A6CA-65897E6455C2}"/>
                </a:ext>
              </a:extLst>
            </p:cNvPr>
            <p:cNvSpPr txBox="1"/>
            <p:nvPr/>
          </p:nvSpPr>
          <p:spPr>
            <a:xfrm>
              <a:off x="492931" y="3989286"/>
              <a:ext cx="5576047" cy="369332"/>
            </a:xfrm>
            <a:prstGeom prst="rect">
              <a:avLst/>
            </a:prstGeom>
            <a:noFill/>
          </p:spPr>
          <p:txBody>
            <a:bodyPr wrap="square" rtlCol="0">
              <a:spAutoFit/>
            </a:bodyPr>
            <a:lstStyle/>
            <a:p>
              <a:r>
                <a:rPr lang="en-US" dirty="0"/>
                <a:t>Volunteer Sign-in / Hold Harmless Agreement</a:t>
              </a:r>
            </a:p>
          </p:txBody>
        </p:sp>
      </p:grpSp>
      <p:sp>
        <p:nvSpPr>
          <p:cNvPr id="10" name="Rectangle: Rounded Corners 9">
            <a:extLst>
              <a:ext uri="{FF2B5EF4-FFF2-40B4-BE49-F238E27FC236}">
                <a16:creationId xmlns:a16="http://schemas.microsoft.com/office/drawing/2014/main" id="{2DCDD32C-DBDB-3381-62DE-2A2934B6D909}"/>
              </a:ext>
            </a:extLst>
          </p:cNvPr>
          <p:cNvSpPr/>
          <p:nvPr/>
        </p:nvSpPr>
        <p:spPr>
          <a:xfrm>
            <a:off x="412375" y="4454559"/>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4507B7B-7FA1-999B-FF3B-EF2A12D282A0}"/>
              </a:ext>
            </a:extLst>
          </p:cNvPr>
          <p:cNvSpPr txBox="1"/>
          <p:nvPr/>
        </p:nvSpPr>
        <p:spPr>
          <a:xfrm>
            <a:off x="493057" y="4509242"/>
            <a:ext cx="5576047" cy="369332"/>
          </a:xfrm>
          <a:prstGeom prst="rect">
            <a:avLst/>
          </a:prstGeom>
          <a:noFill/>
        </p:spPr>
        <p:txBody>
          <a:bodyPr wrap="square" rtlCol="0">
            <a:spAutoFit/>
          </a:bodyPr>
          <a:lstStyle/>
          <a:p>
            <a:r>
              <a:rPr lang="en-US" dirty="0"/>
              <a:t>Safety Guidelines Sheet</a:t>
            </a:r>
          </a:p>
        </p:txBody>
      </p:sp>
      <p:grpSp>
        <p:nvGrpSpPr>
          <p:cNvPr id="17" name="Group 16">
            <a:extLst>
              <a:ext uri="{FF2B5EF4-FFF2-40B4-BE49-F238E27FC236}">
                <a16:creationId xmlns:a16="http://schemas.microsoft.com/office/drawing/2014/main" id="{18B05CE6-1835-D333-D2CD-BBF38EDF0311}"/>
              </a:ext>
            </a:extLst>
          </p:cNvPr>
          <p:cNvGrpSpPr/>
          <p:nvPr/>
        </p:nvGrpSpPr>
        <p:grpSpPr>
          <a:xfrm>
            <a:off x="412378" y="4992441"/>
            <a:ext cx="10986247" cy="440166"/>
            <a:chOff x="412378" y="4992441"/>
            <a:chExt cx="10986247" cy="440166"/>
          </a:xfrm>
        </p:grpSpPr>
        <p:sp>
          <p:nvSpPr>
            <p:cNvPr id="12" name="Rectangle: Rounded Corners 11">
              <a:extLst>
                <a:ext uri="{FF2B5EF4-FFF2-40B4-BE49-F238E27FC236}">
                  <a16:creationId xmlns:a16="http://schemas.microsoft.com/office/drawing/2014/main" id="{38F2DEDC-C254-3097-32DF-8CE63787D3E4}"/>
                </a:ext>
              </a:extLst>
            </p:cNvPr>
            <p:cNvSpPr/>
            <p:nvPr/>
          </p:nvSpPr>
          <p:spPr>
            <a:xfrm>
              <a:off x="412378" y="4992441"/>
              <a:ext cx="10986247" cy="4401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3DBE034-A5FF-3CD9-7370-34909A80C973}"/>
                </a:ext>
              </a:extLst>
            </p:cNvPr>
            <p:cNvSpPr txBox="1"/>
            <p:nvPr/>
          </p:nvSpPr>
          <p:spPr>
            <a:xfrm>
              <a:off x="519953" y="5020707"/>
              <a:ext cx="5576047" cy="369332"/>
            </a:xfrm>
            <a:prstGeom prst="rect">
              <a:avLst/>
            </a:prstGeom>
            <a:noFill/>
          </p:spPr>
          <p:txBody>
            <a:bodyPr wrap="square" rtlCol="0">
              <a:spAutoFit/>
            </a:bodyPr>
            <a:lstStyle/>
            <a:p>
              <a:r>
                <a:rPr lang="en-US" dirty="0"/>
                <a:t>Report Card</a:t>
              </a:r>
            </a:p>
          </p:txBody>
        </p:sp>
      </p:grpSp>
      <p:sp>
        <p:nvSpPr>
          <p:cNvPr id="16" name="TextBox 15">
            <a:hlinkClick r:id="" action="ppaction://hlinkshowjump?jump=nextslide"/>
            <a:extLst>
              <a:ext uri="{FF2B5EF4-FFF2-40B4-BE49-F238E27FC236}">
                <a16:creationId xmlns:a16="http://schemas.microsoft.com/office/drawing/2014/main" id="{66E91D46-EC2A-1093-8F15-53319FD5B691}"/>
              </a:ext>
            </a:extLst>
          </p:cNvPr>
          <p:cNvSpPr txBox="1"/>
          <p:nvPr/>
        </p:nvSpPr>
        <p:spPr>
          <a:xfrm>
            <a:off x="10568062" y="6267327"/>
            <a:ext cx="1519974"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solidFill>
              </a:rPr>
              <a:t>Next Tab</a:t>
            </a:r>
          </a:p>
        </p:txBody>
      </p:sp>
      <p:sp>
        <p:nvSpPr>
          <p:cNvPr id="22" name="TextBox 21">
            <a:extLst>
              <a:ext uri="{FF2B5EF4-FFF2-40B4-BE49-F238E27FC236}">
                <a16:creationId xmlns:a16="http://schemas.microsoft.com/office/drawing/2014/main" id="{69B64A17-049C-7D85-4A85-30F6A73891B1}"/>
              </a:ext>
            </a:extLst>
          </p:cNvPr>
          <p:cNvSpPr txBox="1"/>
          <p:nvPr/>
        </p:nvSpPr>
        <p:spPr>
          <a:xfrm>
            <a:off x="448235" y="4992441"/>
            <a:ext cx="10950261" cy="1277273"/>
          </a:xfrm>
          <a:prstGeom prst="rect">
            <a:avLst/>
          </a:prstGeom>
          <a:noFill/>
        </p:spPr>
        <p:txBody>
          <a:bodyPr wrap="square" rtlCol="0">
            <a:spAutoFit/>
          </a:bodyPr>
          <a:lstStyle/>
          <a:p>
            <a:r>
              <a:rPr lang="en-US" b="0" i="0" dirty="0">
                <a:solidFill>
                  <a:srgbClr val="000000"/>
                </a:solidFill>
                <a:effectLst/>
              </a:rPr>
              <a:t>It is the Group Leader’s responsibility to conduct a safety review with the entire group before participating in EACH AAW Cleanup Day.  </a:t>
            </a:r>
            <a:br>
              <a:rPr lang="en-US" dirty="0"/>
            </a:br>
            <a:br>
              <a:rPr lang="en-US" sz="500" dirty="0"/>
            </a:br>
            <a:r>
              <a:rPr lang="en-US" b="0" i="0" dirty="0">
                <a:solidFill>
                  <a:srgbClr val="000000"/>
                </a:solidFill>
                <a:effectLst/>
              </a:rPr>
              <a:t>Link to Safety Guidelines Tip Sheet: </a:t>
            </a:r>
          </a:p>
          <a:p>
            <a:pPr marL="285750" indent="-285750">
              <a:buFont typeface="Arial" panose="020B0604020202020204" pitchFamily="34" charset="0"/>
              <a:buChar char="•"/>
            </a:pPr>
            <a:r>
              <a:rPr lang="en-US" dirty="0">
                <a:hlinkClick r:id="rId2"/>
              </a:rPr>
              <a:t>https://keepthemidlandsbeautiful.org/wp-content/uploads/2026/05/Safety-Sheet-Dos-and-Donts-AAW.pdf</a:t>
            </a:r>
            <a:endParaRPr lang="en-US" dirty="0"/>
          </a:p>
        </p:txBody>
      </p:sp>
    </p:spTree>
    <p:extLst>
      <p:ext uri="{BB962C8B-B14F-4D97-AF65-F5344CB8AC3E}">
        <p14:creationId xmlns:p14="http://schemas.microsoft.com/office/powerpoint/2010/main" val="3845865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2000" fill="hold"/>
                                        <p:tgtEl>
                                          <p:spTgt spid="10"/>
                                        </p:tgtEl>
                                        <p:attrNameLst>
                                          <p:attrName>fillcolor</p:attrName>
                                        </p:attrNameLst>
                                      </p:cBhvr>
                                      <p:to>
                                        <a:srgbClr val="0099CC"/>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par>
                                <p:cTn id="9" presetID="42" presetClass="path" presetSubtype="0" accel="50000" decel="50000" fill="hold" nodeType="withEffect">
                                  <p:stCondLst>
                                    <p:cond delay="0"/>
                                  </p:stCondLst>
                                  <p:childTnLst>
                                    <p:animMotion origin="layout" path="M 0 0 L 0 0.25 E" pathEditMode="relative" ptsTypes="">
                                      <p:cBhvr>
                                        <p:cTn id="10" dur="2000" fill="hold"/>
                                        <p:tgtEl>
                                          <p:spTgt spid="17"/>
                                        </p:tgtEl>
                                        <p:attrNameLst>
                                          <p:attrName>ppt_x</p:attrName>
                                          <p:attrName>ppt_y</p:attrName>
                                        </p:attrNameLst>
                                      </p:cBhvr>
                                    </p:animMotion>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200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BE4E7E81-CA07-276D-83C6-43BE8D0F8D8C}"/>
              </a:ext>
            </a:extLst>
          </p:cNvPr>
          <p:cNvSpPr txBox="1"/>
          <p:nvPr/>
        </p:nvSpPr>
        <p:spPr>
          <a:xfrm>
            <a:off x="432971" y="4562021"/>
            <a:ext cx="10905565" cy="1384995"/>
          </a:xfrm>
          <a:prstGeom prst="rect">
            <a:avLst/>
          </a:prstGeom>
          <a:noFill/>
        </p:spPr>
        <p:txBody>
          <a:bodyPr wrap="square" lIns="91440" tIns="45720" rIns="91440" bIns="45720" rtlCol="0" anchor="t">
            <a:spAutoFit/>
          </a:bodyPr>
          <a:lstStyle/>
          <a:p>
            <a:r>
              <a:rPr lang="en-US" sz="1400" b="0" i="0" dirty="0">
                <a:solidFill>
                  <a:srgbClr val="000000"/>
                </a:solidFill>
                <a:effectLst/>
              </a:rPr>
              <a:t>The report card MUST be filled out and submitted after EACH AAW Cleanup Day! The Report Card includes group name, contact representative, email, county of cleanup, date cleaned, total hours worked, total number of volunteers, total bags of trash and total bags recycled (optional).</a:t>
            </a:r>
            <a:br>
              <a:rPr lang="en-US" sz="1400" dirty="0"/>
            </a:br>
            <a:br>
              <a:rPr lang="en-US" sz="1400" dirty="0"/>
            </a:br>
            <a:r>
              <a:rPr lang="en-US" sz="1400" b="0" i="0" dirty="0">
                <a:solidFill>
                  <a:srgbClr val="000000"/>
                </a:solidFill>
                <a:effectLst/>
              </a:rPr>
              <a:t>These may be submitted electronically using the link on KMB’s website</a:t>
            </a:r>
            <a:r>
              <a:rPr lang="en-US" sz="1400" dirty="0">
                <a:solidFill>
                  <a:srgbClr val="000000"/>
                </a:solidFill>
              </a:rPr>
              <a:t> or by providing</a:t>
            </a:r>
            <a:r>
              <a:rPr lang="en-US" sz="1400" b="0" i="0" dirty="0">
                <a:solidFill>
                  <a:srgbClr val="000000"/>
                </a:solidFill>
                <a:effectLst/>
              </a:rPr>
              <a:t> information by phone.</a:t>
            </a:r>
            <a:br>
              <a:rPr lang="en-US" sz="1400" dirty="0"/>
            </a:br>
            <a:br>
              <a:rPr lang="en-US" sz="1400" dirty="0"/>
            </a:br>
            <a:r>
              <a:rPr lang="en-US" sz="1400" b="0" i="0" dirty="0">
                <a:solidFill>
                  <a:srgbClr val="000000"/>
                </a:solidFill>
                <a:effectLst/>
                <a:hlinkClick r:id="rId2"/>
              </a:rPr>
              <a:t>Link to Blank Report Card:</a:t>
            </a:r>
            <a:endParaRPr lang="en-US" sz="1400" dirty="0"/>
          </a:p>
        </p:txBody>
      </p:sp>
      <p:sp>
        <p:nvSpPr>
          <p:cNvPr id="2" name="Title 1">
            <a:extLst>
              <a:ext uri="{FF2B5EF4-FFF2-40B4-BE49-F238E27FC236}">
                <a16:creationId xmlns:a16="http://schemas.microsoft.com/office/drawing/2014/main" id="{6E6CFB5A-D849-70C0-6EBF-D9E5C7C9E9B8}"/>
              </a:ext>
            </a:extLst>
          </p:cNvPr>
          <p:cNvSpPr>
            <a:spLocks noGrp="1"/>
          </p:cNvSpPr>
          <p:nvPr>
            <p:ph type="title"/>
          </p:nvPr>
        </p:nvSpPr>
        <p:spPr>
          <a:xfrm>
            <a:off x="286871" y="230650"/>
            <a:ext cx="11066929" cy="1325563"/>
          </a:xfrm>
        </p:spPr>
        <p:txBody>
          <a:bodyPr/>
          <a:lstStyle/>
          <a:p>
            <a:r>
              <a:rPr lang="en-US" dirty="0">
                <a:solidFill>
                  <a:srgbClr val="1B75BC"/>
                </a:solidFill>
                <a:latin typeface="Arial Black"/>
              </a:rPr>
              <a:t>Group Leader Responsibilities: </a:t>
            </a:r>
            <a:r>
              <a:rPr lang="en-US" dirty="0">
                <a:solidFill>
                  <a:srgbClr val="1B75BC"/>
                </a:solidFill>
                <a:latin typeface="Arial"/>
                <a:cs typeface="Arial"/>
              </a:rPr>
              <a:t>Information Folder</a:t>
            </a:r>
          </a:p>
        </p:txBody>
      </p:sp>
      <p:sp>
        <p:nvSpPr>
          <p:cNvPr id="3" name="Content Placeholder 2">
            <a:extLst>
              <a:ext uri="{FF2B5EF4-FFF2-40B4-BE49-F238E27FC236}">
                <a16:creationId xmlns:a16="http://schemas.microsoft.com/office/drawing/2014/main" id="{48B64634-9992-B455-B549-2BF669000D1B}"/>
              </a:ext>
            </a:extLst>
          </p:cNvPr>
          <p:cNvSpPr>
            <a:spLocks noGrp="1"/>
          </p:cNvSpPr>
          <p:nvPr>
            <p:ph idx="1"/>
          </p:nvPr>
        </p:nvSpPr>
        <p:spPr>
          <a:xfrm>
            <a:off x="367553" y="1570124"/>
            <a:ext cx="10986247" cy="1063176"/>
          </a:xfrm>
          <a:solidFill>
            <a:srgbClr val="1B75BC"/>
          </a:solidFill>
        </p:spPr>
        <p:txBody>
          <a:bodyPr/>
          <a:lstStyle/>
          <a:p>
            <a:pPr marL="0" indent="0">
              <a:spcBef>
                <a:spcPts val="0"/>
              </a:spcBef>
              <a:buNone/>
            </a:pPr>
            <a:r>
              <a:rPr lang="en-US" b="1" dirty="0">
                <a:solidFill>
                  <a:schemeClr val="bg1"/>
                </a:solidFill>
              </a:rPr>
              <a:t>Group Leader Information Folder</a:t>
            </a:r>
          </a:p>
          <a:p>
            <a:pPr marL="0" indent="0">
              <a:spcBef>
                <a:spcPts val="0"/>
              </a:spcBef>
              <a:buNone/>
            </a:pPr>
            <a:r>
              <a:rPr lang="en-US" sz="2000" dirty="0"/>
              <a:t>Click on each tab to see what is included in your AAW Information Folder along with its purpose.  Links to each virtual document are included in the description.</a:t>
            </a:r>
          </a:p>
        </p:txBody>
      </p:sp>
      <p:sp>
        <p:nvSpPr>
          <p:cNvPr id="4" name="Rectangle: Rounded Corners 3">
            <a:extLst>
              <a:ext uri="{FF2B5EF4-FFF2-40B4-BE49-F238E27FC236}">
                <a16:creationId xmlns:a16="http://schemas.microsoft.com/office/drawing/2014/main" id="{29EC87FA-1CB3-85F9-B0CB-0C9710B2AE32}"/>
              </a:ext>
            </a:extLst>
          </p:cNvPr>
          <p:cNvSpPr/>
          <p:nvPr/>
        </p:nvSpPr>
        <p:spPr>
          <a:xfrm>
            <a:off x="367553" y="2690863"/>
            <a:ext cx="10986247" cy="31908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CD9D769-12AD-B3CF-2FB1-D19D047EC7A5}"/>
              </a:ext>
            </a:extLst>
          </p:cNvPr>
          <p:cNvSpPr txBox="1"/>
          <p:nvPr/>
        </p:nvSpPr>
        <p:spPr>
          <a:xfrm>
            <a:off x="448235" y="2640616"/>
            <a:ext cx="5576047" cy="369332"/>
          </a:xfrm>
          <a:prstGeom prst="rect">
            <a:avLst/>
          </a:prstGeom>
          <a:noFill/>
        </p:spPr>
        <p:txBody>
          <a:bodyPr wrap="square" rtlCol="0">
            <a:spAutoFit/>
          </a:bodyPr>
          <a:lstStyle/>
          <a:p>
            <a:r>
              <a:rPr lang="en-US" dirty="0"/>
              <a:t>Agreement Form</a:t>
            </a:r>
          </a:p>
        </p:txBody>
      </p:sp>
      <p:sp>
        <p:nvSpPr>
          <p:cNvPr id="6" name="Rectangle: Rounded Corners 5">
            <a:extLst>
              <a:ext uri="{FF2B5EF4-FFF2-40B4-BE49-F238E27FC236}">
                <a16:creationId xmlns:a16="http://schemas.microsoft.com/office/drawing/2014/main" id="{C5C9C8DE-29F5-FD64-86BD-0163F733D1FB}"/>
              </a:ext>
            </a:extLst>
          </p:cNvPr>
          <p:cNvSpPr/>
          <p:nvPr/>
        </p:nvSpPr>
        <p:spPr>
          <a:xfrm>
            <a:off x="355501" y="3075909"/>
            <a:ext cx="10986247" cy="31908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33655B5-C8C2-32CE-7F7A-9E4444FF672D}"/>
              </a:ext>
            </a:extLst>
          </p:cNvPr>
          <p:cNvSpPr txBox="1"/>
          <p:nvPr/>
        </p:nvSpPr>
        <p:spPr>
          <a:xfrm>
            <a:off x="436183" y="3025662"/>
            <a:ext cx="5576047" cy="369332"/>
          </a:xfrm>
          <a:prstGeom prst="rect">
            <a:avLst/>
          </a:prstGeom>
          <a:noFill/>
        </p:spPr>
        <p:txBody>
          <a:bodyPr wrap="square" rtlCol="0">
            <a:spAutoFit/>
          </a:bodyPr>
          <a:lstStyle/>
          <a:p>
            <a:r>
              <a:rPr lang="en-US" dirty="0"/>
              <a:t>AAW Group Leader Checklist</a:t>
            </a:r>
          </a:p>
        </p:txBody>
      </p:sp>
      <p:sp>
        <p:nvSpPr>
          <p:cNvPr id="8" name="Rectangle: Rounded Corners 7">
            <a:extLst>
              <a:ext uri="{FF2B5EF4-FFF2-40B4-BE49-F238E27FC236}">
                <a16:creationId xmlns:a16="http://schemas.microsoft.com/office/drawing/2014/main" id="{4CE93B32-EC18-CFEB-BEB7-609179CB505A}"/>
              </a:ext>
            </a:extLst>
          </p:cNvPr>
          <p:cNvSpPr/>
          <p:nvPr/>
        </p:nvSpPr>
        <p:spPr>
          <a:xfrm>
            <a:off x="352289" y="3454919"/>
            <a:ext cx="10986247" cy="31908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AF5DD9F-6BE9-313B-A6CA-65897E6455C2}"/>
              </a:ext>
            </a:extLst>
          </p:cNvPr>
          <p:cNvSpPr txBox="1"/>
          <p:nvPr/>
        </p:nvSpPr>
        <p:spPr>
          <a:xfrm>
            <a:off x="432971" y="3419662"/>
            <a:ext cx="5576047" cy="369332"/>
          </a:xfrm>
          <a:prstGeom prst="rect">
            <a:avLst/>
          </a:prstGeom>
          <a:noFill/>
        </p:spPr>
        <p:txBody>
          <a:bodyPr wrap="square" rtlCol="0">
            <a:spAutoFit/>
          </a:bodyPr>
          <a:lstStyle/>
          <a:p>
            <a:r>
              <a:rPr lang="en-US" dirty="0"/>
              <a:t>Volunteer Sign-in / Hold Harmless Agreement</a:t>
            </a:r>
          </a:p>
        </p:txBody>
      </p:sp>
      <p:sp>
        <p:nvSpPr>
          <p:cNvPr id="10" name="Rectangle: Rounded Corners 9">
            <a:extLst>
              <a:ext uri="{FF2B5EF4-FFF2-40B4-BE49-F238E27FC236}">
                <a16:creationId xmlns:a16="http://schemas.microsoft.com/office/drawing/2014/main" id="{2DCDD32C-DBDB-3381-62DE-2A2934B6D909}"/>
              </a:ext>
            </a:extLst>
          </p:cNvPr>
          <p:cNvSpPr/>
          <p:nvPr/>
        </p:nvSpPr>
        <p:spPr>
          <a:xfrm>
            <a:off x="352415" y="3839969"/>
            <a:ext cx="10986247" cy="31302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4507B7B-7FA1-999B-FF3B-EF2A12D282A0}"/>
              </a:ext>
            </a:extLst>
          </p:cNvPr>
          <p:cNvSpPr txBox="1"/>
          <p:nvPr/>
        </p:nvSpPr>
        <p:spPr>
          <a:xfrm>
            <a:off x="433097" y="3819702"/>
            <a:ext cx="5576047" cy="369332"/>
          </a:xfrm>
          <a:prstGeom prst="rect">
            <a:avLst/>
          </a:prstGeom>
          <a:noFill/>
        </p:spPr>
        <p:txBody>
          <a:bodyPr wrap="square" rtlCol="0">
            <a:spAutoFit/>
          </a:bodyPr>
          <a:lstStyle/>
          <a:p>
            <a:r>
              <a:rPr lang="en-US" dirty="0"/>
              <a:t>Safety Guidelines Sheet</a:t>
            </a:r>
          </a:p>
        </p:txBody>
      </p:sp>
      <p:sp>
        <p:nvSpPr>
          <p:cNvPr id="12" name="Rectangle: Rounded Corners 11">
            <a:extLst>
              <a:ext uri="{FF2B5EF4-FFF2-40B4-BE49-F238E27FC236}">
                <a16:creationId xmlns:a16="http://schemas.microsoft.com/office/drawing/2014/main" id="{38F2DEDC-C254-3097-32DF-8CE63787D3E4}"/>
              </a:ext>
            </a:extLst>
          </p:cNvPr>
          <p:cNvSpPr/>
          <p:nvPr/>
        </p:nvSpPr>
        <p:spPr>
          <a:xfrm>
            <a:off x="352418" y="4227946"/>
            <a:ext cx="10986247" cy="31908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3DBE034-A5FF-3CD9-7370-34909A80C973}"/>
              </a:ext>
            </a:extLst>
          </p:cNvPr>
          <p:cNvSpPr txBox="1"/>
          <p:nvPr/>
        </p:nvSpPr>
        <p:spPr>
          <a:xfrm>
            <a:off x="433100" y="4192689"/>
            <a:ext cx="5576047" cy="369332"/>
          </a:xfrm>
          <a:prstGeom prst="rect">
            <a:avLst/>
          </a:prstGeom>
          <a:noFill/>
        </p:spPr>
        <p:txBody>
          <a:bodyPr wrap="square" rtlCol="0">
            <a:spAutoFit/>
          </a:bodyPr>
          <a:lstStyle/>
          <a:p>
            <a:r>
              <a:rPr lang="en-US" dirty="0"/>
              <a:t>Report Card</a:t>
            </a:r>
          </a:p>
        </p:txBody>
      </p:sp>
      <p:sp>
        <p:nvSpPr>
          <p:cNvPr id="16" name="TextBox 15">
            <a:hlinkClick r:id="" action="ppaction://hlinkshowjump?jump=nextslide"/>
            <a:extLst>
              <a:ext uri="{FF2B5EF4-FFF2-40B4-BE49-F238E27FC236}">
                <a16:creationId xmlns:a16="http://schemas.microsoft.com/office/drawing/2014/main" id="{66E91D46-EC2A-1093-8F15-53319FD5B691}"/>
              </a:ext>
            </a:extLst>
          </p:cNvPr>
          <p:cNvSpPr txBox="1"/>
          <p:nvPr/>
        </p:nvSpPr>
        <p:spPr>
          <a:xfrm>
            <a:off x="10302300" y="6029347"/>
            <a:ext cx="1748588" cy="598003"/>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solidFill>
              </a:rPr>
              <a:t>Continue</a:t>
            </a:r>
          </a:p>
        </p:txBody>
      </p:sp>
    </p:spTree>
    <p:extLst>
      <p:ext uri="{BB962C8B-B14F-4D97-AF65-F5344CB8AC3E}">
        <p14:creationId xmlns:p14="http://schemas.microsoft.com/office/powerpoint/2010/main" val="679591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2000" fill="hold"/>
                                        <p:tgtEl>
                                          <p:spTgt spid="12"/>
                                        </p:tgtEl>
                                        <p:attrNameLst>
                                          <p:attrName>fillcolor</p:attrName>
                                        </p:attrNameLst>
                                      </p:cBhvr>
                                      <p:to>
                                        <a:srgbClr val="0099CC"/>
                                      </p:to>
                                    </p:animClr>
                                    <p:set>
                                      <p:cBhvr>
                                        <p:cTn id="7" dur="2000" fill="hold"/>
                                        <p:tgtEl>
                                          <p:spTgt spid="12"/>
                                        </p:tgtEl>
                                        <p:attrNameLst>
                                          <p:attrName>fill.type</p:attrName>
                                        </p:attrNameLst>
                                      </p:cBhvr>
                                      <p:to>
                                        <p:strVal val="solid"/>
                                      </p:to>
                                    </p:set>
                                    <p:set>
                                      <p:cBhvr>
                                        <p:cTn id="8" dur="2000" fill="hold"/>
                                        <p:tgtEl>
                                          <p:spTgt spid="12"/>
                                        </p:tgtEl>
                                        <p:attrNameLst>
                                          <p:attrName>fill.on</p:attrName>
                                        </p:attrNameLst>
                                      </p:cBhvr>
                                      <p:to>
                                        <p:strVal val="tru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par>
                          <p:cTn id="11" fill="hold">
                            <p:stCondLst>
                              <p:cond delay="2000"/>
                            </p:stCondLst>
                            <p:childTnLst>
                              <p:par>
                                <p:cTn id="12" presetID="1" presetClass="entr" presetSubtype="0" fill="hold" grpId="0" nodeType="afterEffect">
                                  <p:stCondLst>
                                    <p:cond delay="200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FBDB3-8552-5410-D7A3-DFAED4306AD2}"/>
              </a:ext>
            </a:extLst>
          </p:cNvPr>
          <p:cNvSpPr>
            <a:spLocks noGrp="1"/>
          </p:cNvSpPr>
          <p:nvPr>
            <p:ph type="title"/>
          </p:nvPr>
        </p:nvSpPr>
        <p:spPr>
          <a:xfrm>
            <a:off x="215153" y="268941"/>
            <a:ext cx="11138647" cy="1421747"/>
          </a:xfrm>
        </p:spPr>
        <p:txBody>
          <a:bodyPr/>
          <a:lstStyle/>
          <a:p>
            <a:r>
              <a:rPr lang="en-US" dirty="0">
                <a:solidFill>
                  <a:srgbClr val="1B75BC"/>
                </a:solidFill>
                <a:latin typeface="Arial Black"/>
              </a:rPr>
              <a:t>Group Leader Responsibilities: </a:t>
            </a:r>
            <a:r>
              <a:rPr lang="en-US" dirty="0">
                <a:solidFill>
                  <a:srgbClr val="1B75BC"/>
                </a:solidFill>
                <a:latin typeface="Arial"/>
                <a:cs typeface="Arial"/>
              </a:rPr>
              <a:t>Supplies</a:t>
            </a:r>
          </a:p>
        </p:txBody>
      </p:sp>
      <p:sp>
        <p:nvSpPr>
          <p:cNvPr id="3" name="Content Placeholder 2">
            <a:extLst>
              <a:ext uri="{FF2B5EF4-FFF2-40B4-BE49-F238E27FC236}">
                <a16:creationId xmlns:a16="http://schemas.microsoft.com/office/drawing/2014/main" id="{B9B3BC66-E3B8-9AA6-8887-98625FE490F7}"/>
              </a:ext>
            </a:extLst>
          </p:cNvPr>
          <p:cNvSpPr>
            <a:spLocks noGrp="1"/>
          </p:cNvSpPr>
          <p:nvPr>
            <p:ph idx="1"/>
          </p:nvPr>
        </p:nvSpPr>
        <p:spPr>
          <a:xfrm>
            <a:off x="322729" y="1825625"/>
            <a:ext cx="11354609" cy="1285128"/>
          </a:xfrm>
          <a:solidFill>
            <a:srgbClr val="1B75BC"/>
          </a:solidFill>
        </p:spPr>
        <p:txBody>
          <a:bodyPr vert="horz" lIns="91440" tIns="45720" rIns="91440" bIns="45720" rtlCol="0" anchor="t">
            <a:normAutofit fontScale="92500"/>
          </a:bodyPr>
          <a:lstStyle/>
          <a:p>
            <a:pPr marL="0" indent="0" algn="ctr">
              <a:buNone/>
            </a:pPr>
            <a:r>
              <a:rPr lang="en-US" dirty="0">
                <a:solidFill>
                  <a:schemeClr val="bg1"/>
                </a:solidFill>
              </a:rPr>
              <a:t>Group Leaders are responsible for determining how many supplies will be needed for their group as well as storing leftover trash bags between each cleanup. Supplies must be requested from KMB at least 1 week prior to pick-up.</a:t>
            </a:r>
          </a:p>
        </p:txBody>
      </p:sp>
      <p:pic>
        <p:nvPicPr>
          <p:cNvPr id="5" name="Picture 4">
            <a:extLst>
              <a:ext uri="{FF2B5EF4-FFF2-40B4-BE49-F238E27FC236}">
                <a16:creationId xmlns:a16="http://schemas.microsoft.com/office/drawing/2014/main" id="{6C82A896-644E-09B3-32D7-FCF0FCEB539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712" b="94896" l="4324" r="89819">
                        <a14:foregroundMark x1="34728" y1="38283" x2="34728" y2="38283"/>
                        <a14:foregroundMark x1="42538" y1="36659" x2="42538" y2="36659"/>
                        <a14:foregroundMark x1="44351" y1="6729" x2="44351" y2="6729"/>
                        <a14:foregroundMark x1="43375" y1="18561" x2="43375" y2="18561"/>
                        <a14:foregroundMark x1="40586" y1="4640" x2="40586" y2="4640"/>
                        <a14:foregroundMark x1="43236" y1="16009" x2="43236" y2="16009"/>
                        <a14:foregroundMark x1="37517" y1="28538" x2="37517" y2="28538"/>
                        <a14:foregroundMark x1="26778" y1="82135" x2="26778" y2="82135"/>
                        <a14:foregroundMark x1="9344" y1="75406" x2="9344" y2="75406"/>
                        <a14:foregroundMark x1="7392" y1="75406" x2="7392" y2="75406"/>
                        <a14:foregroundMark x1="9205" y1="79350" x2="9205" y2="79350"/>
                        <a14:foregroundMark x1="4324" y1="78654" x2="4324" y2="78654"/>
                        <a14:foregroundMark x1="8508" y1="84919" x2="8508" y2="84919"/>
                        <a14:foregroundMark x1="6974" y1="75870" x2="6974" y2="75870"/>
                        <a14:foregroundMark x1="5300" y1="77030" x2="5300" y2="77030"/>
                        <a14:foregroundMark x1="9205" y1="82599" x2="9205" y2="82599"/>
                        <a14:foregroundMark x1="8089" y1="84687" x2="8089" y2="84687"/>
                        <a14:foregroundMark x1="9763" y1="80278" x2="9763" y2="80278"/>
                        <a14:foregroundMark x1="9902" y1="80742" x2="9902" y2="80742"/>
                        <a14:foregroundMark x1="16457" y1="60789" x2="16457" y2="60789"/>
                        <a14:foregroundMark x1="18271" y1="55916" x2="18271" y2="55916"/>
                        <a14:foregroundMark x1="14365" y1="64501" x2="14365" y2="64501"/>
                        <a14:foregroundMark x1="12413" y1="68445" x2="12413" y2="68445"/>
                        <a14:foregroundMark x1="12134" y1="69374" x2="12134" y2="69374"/>
                        <a14:foregroundMark x1="26081" y1="41299" x2="26081" y2="41299"/>
                        <a14:foregroundMark x1="22036" y1="47796" x2="22036" y2="47796"/>
                        <a14:foregroundMark x1="41004" y1="59397" x2="41004" y2="59397"/>
                        <a14:foregroundMark x1="43933" y1="48492" x2="43933" y2="48492"/>
                        <a14:foregroundMark x1="39888" y1="58005" x2="39888" y2="58005"/>
                        <a14:foregroundMark x1="47141" y1="61253" x2="47141" y2="61253"/>
                        <a14:foregroundMark x1="45886" y1="75870" x2="45886" y2="75870"/>
                        <a14:foregroundMark x1="45746" y1="80742" x2="45746" y2="80742"/>
                        <a14:foregroundMark x1="45467" y1="94896" x2="45467" y2="94896"/>
                        <a14:foregroundMark x1="44630" y1="50580" x2="44630" y2="50580"/>
                        <a14:foregroundMark x1="44351" y1="18794" x2="44351" y2="18794"/>
                        <a14:foregroundMark x1="43933" y1="12065" x2="43933" y2="12065"/>
                        <a14:foregroundMark x1="43933" y1="12065" x2="43933" y2="12065"/>
                        <a14:foregroundMark x1="42817" y1="7889" x2="42817" y2="7889"/>
                        <a14:foregroundMark x1="42120" y1="17401" x2="42120" y2="17401"/>
                        <a14:foregroundMark x1="42957" y1="22970" x2="42957" y2="22970"/>
                        <a14:foregroundMark x1="42538" y1="19954" x2="42538" y2="19954"/>
                        <a14:foregroundMark x1="41004" y1="19258" x2="41004" y2="19258"/>
                        <a14:foregroundMark x1="45607" y1="19258" x2="45607" y2="19258"/>
                        <a14:foregroundMark x1="51604" y1="41531" x2="51604" y2="41531"/>
                        <a14:foregroundMark x1="49791" y1="30394" x2="49791" y2="30394"/>
                        <a14:foregroundMark x1="58996" y1="48028" x2="58996" y2="48028"/>
                        <a14:foregroundMark x1="59414" y1="43387" x2="59414" y2="43387"/>
                        <a14:foregroundMark x1="58577" y1="44780" x2="58577" y2="44780"/>
                        <a14:foregroundMark x1="57462" y1="52436" x2="57462" y2="52436"/>
                        <a14:foregroundMark x1="58298" y1="53364" x2="58298" y2="53364"/>
                        <a14:foregroundMark x1="60948" y1="53364" x2="60948" y2="53364"/>
                        <a14:foregroundMark x1="35425" y1="35963" x2="35425" y2="35963"/>
                        <a14:foregroundMark x1="20781" y1="50812" x2="20781" y2="50812"/>
                        <a14:foregroundMark x1="19247" y1="54524" x2="19247" y2="54524"/>
                        <a14:foregroundMark x1="17015" y1="58701" x2="17015" y2="58701"/>
                        <a14:foregroundMark x1="15063" y1="63109" x2="15063" y2="63109"/>
                        <a14:foregroundMark x1="11855" y1="70302" x2="11855" y2="70302"/>
                        <a14:foregroundMark x1="11576" y1="70998" x2="11576" y2="70998"/>
                        <a14:foregroundMark x1="9623" y1="82135" x2="9623" y2="82135"/>
                        <a14:foregroundMark x1="9066" y1="83527" x2="9066" y2="83527"/>
                        <a14:foregroundMark x1="13529" y1="66357" x2="13529" y2="66357"/>
                        <a14:foregroundMark x1="13389" y1="66821" x2="13389" y2="66821"/>
                        <a14:foregroundMark x1="12831" y1="67285" x2="12831" y2="67285"/>
                        <a14:foregroundMark x1="15342" y1="62877" x2="15342" y2="62877"/>
                        <a14:foregroundMark x1="17713" y1="58005" x2="17713" y2="58005"/>
                        <a14:foregroundMark x1="14784" y1="63573" x2="14784" y2="63573"/>
                        <a14:foregroundMark x1="14086" y1="65197" x2="14086" y2="65197"/>
                        <a14:foregroundMark x1="20363" y1="51740" x2="20363" y2="51740"/>
                        <a14:foregroundMark x1="23013" y1="46172" x2="23013" y2="46172"/>
                        <a14:foregroundMark x1="22873" y1="46404" x2="22873" y2="46404"/>
                        <a14:foregroundMark x1="23291" y1="42459" x2="23291" y2="42459"/>
                        <a14:foregroundMark x1="37936" y1="30626" x2="37936" y2="30626"/>
                        <a14:foregroundMark x1="37936" y1="26218" x2="37936" y2="26218"/>
                        <a14:foregroundMark x1="37657" y1="25290" x2="37657" y2="25290"/>
                        <a14:foregroundMark x1="43375" y1="9745" x2="43375" y2="9745"/>
                        <a14:foregroundMark x1="50070" y1="30162" x2="50070" y2="30162"/>
                        <a14:foregroundMark x1="49372" y1="32019" x2="49372" y2="32019"/>
                        <a14:foregroundMark x1="49651" y1="26682" x2="49651" y2="26682"/>
                        <a14:foregroundMark x1="49791" y1="23898" x2="49791" y2="23898"/>
                        <a14:foregroundMark x1="37378" y1="23898" x2="37378" y2="23898"/>
                        <a14:foregroundMark x1="41980" y1="43387" x2="41980" y2="43387"/>
                        <a14:foregroundMark x1="60530" y1="44548" x2="60530" y2="44548"/>
                        <a14:foregroundMark x1="58020" y1="44316" x2="58020" y2="44316"/>
                        <a14:foregroundMark x1="57043" y1="46868" x2="57043" y2="46868"/>
                        <a14:foregroundMark x1="57043" y1="46404" x2="57043" y2="46404"/>
                        <a14:foregroundMark x1="57183" y1="45012" x2="57183" y2="45012"/>
                        <a14:foregroundMark x1="57741" y1="44084" x2="57741" y2="44084"/>
                        <a14:foregroundMark x1="56904" y1="44316" x2="56904" y2="44316"/>
                        <a14:foregroundMark x1="61367" y1="49188" x2="61367" y2="49188"/>
                        <a14:foregroundMark x1="61227" y1="47796" x2="61227" y2="47796"/>
                        <a14:foregroundMark x1="61088" y1="51276" x2="61088" y2="51276"/>
                        <a14:foregroundMark x1="61367" y1="45476" x2="61367" y2="45476"/>
                        <a14:foregroundMark x1="44351" y1="6729" x2="44351" y2="6729"/>
                        <a14:foregroundMark x1="41980" y1="4408" x2="41980" y2="4408"/>
                        <a14:foregroundMark x1="24547" y1="82831" x2="24547" y2="82831"/>
                        <a14:foregroundMark x1="26081" y1="78654" x2="26081" y2="78654"/>
                        <a14:foregroundMark x1="24826" y1="80510" x2="24826" y2="80510"/>
                        <a14:foregroundMark x1="28731" y1="87471" x2="28731" y2="87471"/>
                        <a14:foregroundMark x1="21757" y1="80046" x2="21757" y2="80046"/>
                        <a14:backgroundMark x1="61646" y1="87239" x2="61646" y2="87239"/>
                      </a14:backgroundRemoval>
                    </a14:imgEffect>
                  </a14:imgLayer>
                </a14:imgProps>
              </a:ext>
              <a:ext uri="{28A0092B-C50C-407E-A947-70E740481C1C}">
                <a14:useLocalDpi xmlns:a14="http://schemas.microsoft.com/office/drawing/2010/main" val="0"/>
              </a:ext>
            </a:extLst>
          </a:blip>
          <a:srcRect r="37343"/>
          <a:stretch/>
        </p:blipFill>
        <p:spPr>
          <a:xfrm>
            <a:off x="4275069" y="3105060"/>
            <a:ext cx="3226031" cy="3081707"/>
          </a:xfrm>
          <a:prstGeom prst="rect">
            <a:avLst/>
          </a:prstGeom>
        </p:spPr>
      </p:pic>
      <p:grpSp>
        <p:nvGrpSpPr>
          <p:cNvPr id="4" name="Group 3">
            <a:extLst>
              <a:ext uri="{FF2B5EF4-FFF2-40B4-BE49-F238E27FC236}">
                <a16:creationId xmlns:a16="http://schemas.microsoft.com/office/drawing/2014/main" id="{9BAA85B7-788F-4092-3B6D-67EA5C8DCA1C}"/>
              </a:ext>
            </a:extLst>
          </p:cNvPr>
          <p:cNvGrpSpPr/>
          <p:nvPr/>
        </p:nvGrpSpPr>
        <p:grpSpPr>
          <a:xfrm>
            <a:off x="7382429" y="3188540"/>
            <a:ext cx="3236259" cy="1756616"/>
            <a:chOff x="7153829" y="3245690"/>
            <a:chExt cx="3236259" cy="1756616"/>
          </a:xfrm>
        </p:grpSpPr>
        <p:sp>
          <p:nvSpPr>
            <p:cNvPr id="6" name="Speech Bubble: Oval 5">
              <a:extLst>
                <a:ext uri="{FF2B5EF4-FFF2-40B4-BE49-F238E27FC236}">
                  <a16:creationId xmlns:a16="http://schemas.microsoft.com/office/drawing/2014/main" id="{5D78B0DA-2AA6-46D5-6312-695C7A3FE1A0}"/>
                </a:ext>
              </a:extLst>
            </p:cNvPr>
            <p:cNvSpPr/>
            <p:nvPr/>
          </p:nvSpPr>
          <p:spPr>
            <a:xfrm>
              <a:off x="7153829" y="3245690"/>
              <a:ext cx="3236259" cy="1756616"/>
            </a:xfrm>
            <a:prstGeom prst="wedgeEllipseCallout">
              <a:avLst>
                <a:gd name="adj1" fmla="val -66936"/>
                <a:gd name="adj2" fmla="val -20538"/>
              </a:avLst>
            </a:prstGeom>
            <a:solidFill>
              <a:schemeClr val="bg1">
                <a:lumMod val="95000"/>
              </a:schemeClr>
            </a:solidFill>
            <a:ln>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55977CB-F5DC-EE8A-B17E-9D4FDB3A4305}"/>
                </a:ext>
              </a:extLst>
            </p:cNvPr>
            <p:cNvSpPr txBox="1"/>
            <p:nvPr/>
          </p:nvSpPr>
          <p:spPr>
            <a:xfrm>
              <a:off x="7301467" y="3460375"/>
              <a:ext cx="2895879" cy="1477328"/>
            </a:xfrm>
            <a:prstGeom prst="rect">
              <a:avLst/>
            </a:prstGeom>
            <a:noFill/>
          </p:spPr>
          <p:txBody>
            <a:bodyPr wrap="square" rtlCol="0">
              <a:spAutoFit/>
            </a:bodyPr>
            <a:lstStyle/>
            <a:p>
              <a:pPr algn="ctr"/>
              <a:r>
                <a:rPr lang="en-US" dirty="0"/>
                <a:t>Blue recycling bags are optional, and I must return everything except disposable bags to KMB after each cleanup!</a:t>
              </a:r>
            </a:p>
          </p:txBody>
        </p:sp>
      </p:grpSp>
      <p:sp>
        <p:nvSpPr>
          <p:cNvPr id="8" name="TextBox 7">
            <a:extLst>
              <a:ext uri="{FF2B5EF4-FFF2-40B4-BE49-F238E27FC236}">
                <a16:creationId xmlns:a16="http://schemas.microsoft.com/office/drawing/2014/main" id="{C3AF474F-31D9-1519-CDA3-C260A0F790B8}"/>
              </a:ext>
            </a:extLst>
          </p:cNvPr>
          <p:cNvSpPr txBox="1"/>
          <p:nvPr/>
        </p:nvSpPr>
        <p:spPr>
          <a:xfrm>
            <a:off x="1044240" y="3604457"/>
            <a:ext cx="4739517" cy="2677656"/>
          </a:xfrm>
          <a:prstGeom prst="rect">
            <a:avLst/>
          </a:prstGeom>
          <a:noFill/>
        </p:spPr>
        <p:txBody>
          <a:bodyPr wrap="square" lIns="91440" tIns="45720" rIns="91440" bIns="45720" rtlCol="0" anchor="t">
            <a:spAutoFit/>
          </a:bodyPr>
          <a:lstStyle/>
          <a:p>
            <a:r>
              <a:rPr lang="en-US" sz="2400" dirty="0">
                <a:solidFill>
                  <a:srgbClr val="A7DBE3"/>
                </a:solidFill>
              </a:rPr>
              <a:t>Safety Vests</a:t>
            </a:r>
            <a:endParaRPr lang="en-US" sz="2400" dirty="0">
              <a:solidFill>
                <a:srgbClr val="A7DBE3"/>
              </a:solidFill>
              <a:ea typeface="Calibri"/>
              <a:cs typeface="Calibri"/>
            </a:endParaRPr>
          </a:p>
          <a:p>
            <a:r>
              <a:rPr lang="en-US" sz="2400" dirty="0">
                <a:solidFill>
                  <a:srgbClr val="A7DBE3"/>
                </a:solidFill>
              </a:rPr>
              <a:t>Litter Grabbers</a:t>
            </a:r>
            <a:endParaRPr lang="en-US" sz="2400" dirty="0">
              <a:solidFill>
                <a:srgbClr val="A7DBE3"/>
              </a:solidFill>
              <a:ea typeface="Calibri"/>
              <a:cs typeface="Calibri"/>
            </a:endParaRPr>
          </a:p>
          <a:p>
            <a:r>
              <a:rPr lang="en-US" sz="2400" dirty="0">
                <a:solidFill>
                  <a:srgbClr val="A7DBE3"/>
                </a:solidFill>
              </a:rPr>
              <a:t>Safety Gloves</a:t>
            </a:r>
            <a:endParaRPr lang="en-US" sz="2400">
              <a:solidFill>
                <a:srgbClr val="A7DBE3"/>
              </a:solidFill>
              <a:ea typeface="Calibri"/>
              <a:cs typeface="Calibri"/>
            </a:endParaRPr>
          </a:p>
          <a:p>
            <a:r>
              <a:rPr lang="en-US" sz="2400" dirty="0">
                <a:solidFill>
                  <a:srgbClr val="A7DBE3"/>
                </a:solidFill>
              </a:rPr>
              <a:t>Safety Signs</a:t>
            </a:r>
            <a:endParaRPr lang="en-US" sz="2400" dirty="0">
              <a:solidFill>
                <a:srgbClr val="A7DBE3"/>
              </a:solidFill>
              <a:ea typeface="Calibri"/>
              <a:cs typeface="Calibri"/>
            </a:endParaRPr>
          </a:p>
          <a:p>
            <a:r>
              <a:rPr lang="en-US" sz="2400" dirty="0">
                <a:solidFill>
                  <a:srgbClr val="A7DBE3"/>
                </a:solidFill>
              </a:rPr>
              <a:t>White AAW Trash Bags</a:t>
            </a:r>
            <a:endParaRPr lang="en-US" sz="2400" dirty="0">
              <a:solidFill>
                <a:srgbClr val="A7DBE3"/>
              </a:solidFill>
              <a:ea typeface="Calibri"/>
              <a:cs typeface="Calibri"/>
            </a:endParaRPr>
          </a:p>
          <a:p>
            <a:r>
              <a:rPr lang="en-US" sz="2400" dirty="0">
                <a:solidFill>
                  <a:srgbClr val="A7DBE3"/>
                </a:solidFill>
              </a:rPr>
              <a:t>Blue AAW Recycling Bags</a:t>
            </a:r>
            <a:endParaRPr lang="en-US" sz="2400">
              <a:solidFill>
                <a:srgbClr val="A7DBE3"/>
              </a:solidFill>
              <a:ea typeface="Calibri"/>
              <a:cs typeface="Calibri"/>
            </a:endParaRPr>
          </a:p>
          <a:p>
            <a:r>
              <a:rPr lang="en-US" sz="2400" dirty="0">
                <a:solidFill>
                  <a:srgbClr val="A7DBE3"/>
                </a:solidFill>
              </a:rPr>
              <a:t>Reusable Mesh Bags, small and large</a:t>
            </a:r>
            <a:endParaRPr lang="en-US" sz="2400" dirty="0">
              <a:solidFill>
                <a:srgbClr val="A7DBE3"/>
              </a:solidFill>
              <a:ea typeface="Calibri"/>
              <a:cs typeface="Calibri"/>
            </a:endParaRPr>
          </a:p>
        </p:txBody>
      </p:sp>
      <p:pic>
        <p:nvPicPr>
          <p:cNvPr id="3074" name="Picture 2" descr="Amazon.com: Amazon Basics 13-Gallon Tall Kitchen Trash Bag with Draw  String, 0.9 mil, White, 300-Count : Health &amp; Household">
            <a:extLst>
              <a:ext uri="{FF2B5EF4-FFF2-40B4-BE49-F238E27FC236}">
                <a16:creationId xmlns:a16="http://schemas.microsoft.com/office/drawing/2014/main" id="{C3375C91-45E2-3451-82DE-0287328314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3829" y="5307282"/>
            <a:ext cx="1530537" cy="147193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USA-Made Colorful Trash Bags in Variety of Sizes and Colors (10, BLUE 33 GALLONS)">
            <a:extLst>
              <a:ext uri="{FF2B5EF4-FFF2-40B4-BE49-F238E27FC236}">
                <a16:creationId xmlns:a16="http://schemas.microsoft.com/office/drawing/2014/main" id="{C06B78B8-1421-6BCE-527A-27FA71F27B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51340" y="5216991"/>
            <a:ext cx="1176430" cy="156222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hlinkClick r:id="" action="ppaction://hlinkshowjump?jump=nextslide"/>
            <a:extLst>
              <a:ext uri="{FF2B5EF4-FFF2-40B4-BE49-F238E27FC236}">
                <a16:creationId xmlns:a16="http://schemas.microsoft.com/office/drawing/2014/main" id="{A9F5BBA4-683D-8B50-C5CD-EF473A9035A5}"/>
              </a:ext>
            </a:extLst>
          </p:cNvPr>
          <p:cNvSpPr txBox="1"/>
          <p:nvPr/>
        </p:nvSpPr>
        <p:spPr>
          <a:xfrm>
            <a:off x="10034544" y="6192657"/>
            <a:ext cx="1876343"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solidFill>
              </a:rPr>
              <a:t>Continue</a:t>
            </a:r>
          </a:p>
        </p:txBody>
      </p:sp>
    </p:spTree>
    <p:extLst>
      <p:ext uri="{BB962C8B-B14F-4D97-AF65-F5344CB8AC3E}">
        <p14:creationId xmlns:p14="http://schemas.microsoft.com/office/powerpoint/2010/main" val="6033799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500"/>
                                        <p:tgtEl>
                                          <p:spTgt spid="3">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childTnLst>
                          </p:cTn>
                        </p:par>
                        <p:par>
                          <p:cTn id="11" fill="hold">
                            <p:stCondLst>
                              <p:cond delay="500"/>
                            </p:stCondLst>
                            <p:childTnLst>
                              <p:par>
                                <p:cTn id="12" presetID="2" presetClass="entr" presetSubtype="4" fill="hold" nodeType="afterEffect">
                                  <p:stCondLst>
                                    <p:cond delay="3000"/>
                                  </p:stCondLst>
                                  <p:childTnLst>
                                    <p:set>
                                      <p:cBhvr>
                                        <p:cTn id="13" dur="1" fill="hold">
                                          <p:stCondLst>
                                            <p:cond delay="0"/>
                                          </p:stCondLst>
                                        </p:cTn>
                                        <p:tgtEl>
                                          <p:spTgt spid="8">
                                            <p:txEl>
                                              <p:pRg st="0" end="0"/>
                                            </p:txEl>
                                          </p:spTgt>
                                        </p:tgtEl>
                                        <p:attrNameLst>
                                          <p:attrName>style.visibility</p:attrName>
                                        </p:attrNameLst>
                                      </p:cBhvr>
                                      <p:to>
                                        <p:strVal val="visible"/>
                                      </p:to>
                                    </p:set>
                                    <p:anim calcmode="lin" valueType="num">
                                      <p:cBhvr additive="base">
                                        <p:cTn id="14"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par>
                          <p:cTn id="16" fill="hold">
                            <p:stCondLst>
                              <p:cond delay="4000"/>
                            </p:stCondLst>
                            <p:childTnLst>
                              <p:par>
                                <p:cTn id="17" presetID="2" presetClass="entr" presetSubtype="4" fill="hold" nodeType="afterEffect">
                                  <p:stCondLst>
                                    <p:cond delay="50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additive="base">
                                        <p:cTn id="19"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0"/>
                            </p:stCondLst>
                            <p:childTnLst>
                              <p:par>
                                <p:cTn id="22" presetID="2" presetClass="entr" presetSubtype="4" fill="hold" nodeType="afterEffect">
                                  <p:stCondLst>
                                    <p:cond delay="500"/>
                                  </p:stCondLst>
                                  <p:childTnLst>
                                    <p:set>
                                      <p:cBhvr>
                                        <p:cTn id="23" dur="1" fill="hold">
                                          <p:stCondLst>
                                            <p:cond delay="0"/>
                                          </p:stCondLst>
                                        </p:cTn>
                                        <p:tgtEl>
                                          <p:spTgt spid="8">
                                            <p:txEl>
                                              <p:pRg st="2" end="2"/>
                                            </p:txEl>
                                          </p:spTgt>
                                        </p:tgtEl>
                                        <p:attrNameLst>
                                          <p:attrName>style.visibility</p:attrName>
                                        </p:attrNameLst>
                                      </p:cBhvr>
                                      <p:to>
                                        <p:strVal val="visible"/>
                                      </p:to>
                                    </p:set>
                                    <p:anim calcmode="lin" valueType="num">
                                      <p:cBhvr additive="base">
                                        <p:cTn id="24"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par>
                          <p:cTn id="26" fill="hold">
                            <p:stCondLst>
                              <p:cond delay="6000"/>
                            </p:stCondLst>
                            <p:childTnLst>
                              <p:par>
                                <p:cTn id="27" presetID="2" presetClass="entr" presetSubtype="4" fill="hold" nodeType="afterEffect">
                                  <p:stCondLst>
                                    <p:cond delay="500"/>
                                  </p:stCondLst>
                                  <p:childTnLst>
                                    <p:set>
                                      <p:cBhvr>
                                        <p:cTn id="28" dur="1" fill="hold">
                                          <p:stCondLst>
                                            <p:cond delay="0"/>
                                          </p:stCondLst>
                                        </p:cTn>
                                        <p:tgtEl>
                                          <p:spTgt spid="8">
                                            <p:txEl>
                                              <p:pRg st="3" end="3"/>
                                            </p:txEl>
                                          </p:spTgt>
                                        </p:tgtEl>
                                        <p:attrNameLst>
                                          <p:attrName>style.visibility</p:attrName>
                                        </p:attrNameLst>
                                      </p:cBhvr>
                                      <p:to>
                                        <p:strVal val="visible"/>
                                      </p:to>
                                    </p:set>
                                    <p:anim calcmode="lin" valueType="num">
                                      <p:cBhvr additive="base">
                                        <p:cTn id="2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par>
                          <p:cTn id="31" fill="hold">
                            <p:stCondLst>
                              <p:cond delay="7000"/>
                            </p:stCondLst>
                            <p:childTnLst>
                              <p:par>
                                <p:cTn id="32" presetID="2" presetClass="entr" presetSubtype="4" fill="hold" nodeType="afterEffect">
                                  <p:stCondLst>
                                    <p:cond delay="500"/>
                                  </p:stCondLst>
                                  <p:childTnLst>
                                    <p:set>
                                      <p:cBhvr>
                                        <p:cTn id="33" dur="1" fill="hold">
                                          <p:stCondLst>
                                            <p:cond delay="0"/>
                                          </p:stCondLst>
                                        </p:cTn>
                                        <p:tgtEl>
                                          <p:spTgt spid="8">
                                            <p:txEl>
                                              <p:pRg st="4" end="4"/>
                                            </p:txEl>
                                          </p:spTgt>
                                        </p:tgtEl>
                                        <p:attrNameLst>
                                          <p:attrName>style.visibility</p:attrName>
                                        </p:attrNameLst>
                                      </p:cBhvr>
                                      <p:to>
                                        <p:strVal val="visible"/>
                                      </p:to>
                                    </p:set>
                                    <p:anim calcmode="lin" valueType="num">
                                      <p:cBhvr additive="base">
                                        <p:cTn id="34"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3074"/>
                                        </p:tgtEl>
                                        <p:attrNameLst>
                                          <p:attrName>style.visibility</p:attrName>
                                        </p:attrNameLst>
                                      </p:cBhvr>
                                      <p:to>
                                        <p:strVal val="visible"/>
                                      </p:to>
                                    </p:set>
                                    <p:animEffect transition="in" filter="fade">
                                      <p:cBhvr>
                                        <p:cTn id="39" dur="500"/>
                                        <p:tgtEl>
                                          <p:spTgt spid="3074"/>
                                        </p:tgtEl>
                                      </p:cBhvr>
                                    </p:animEffect>
                                  </p:childTnLst>
                                </p:cTn>
                              </p:par>
                            </p:childTnLst>
                          </p:cTn>
                        </p:par>
                        <p:par>
                          <p:cTn id="40" fill="hold">
                            <p:stCondLst>
                              <p:cond delay="8500"/>
                            </p:stCondLst>
                            <p:childTnLst>
                              <p:par>
                                <p:cTn id="41" presetID="2" presetClass="entr" presetSubtype="4" fill="hold" nodeType="afterEffect">
                                  <p:stCondLst>
                                    <p:cond delay="500"/>
                                  </p:stCondLst>
                                  <p:childTnLst>
                                    <p:set>
                                      <p:cBhvr>
                                        <p:cTn id="42" dur="1" fill="hold">
                                          <p:stCondLst>
                                            <p:cond delay="0"/>
                                          </p:stCondLst>
                                        </p:cTn>
                                        <p:tgtEl>
                                          <p:spTgt spid="8">
                                            <p:txEl>
                                              <p:pRg st="5" end="5"/>
                                            </p:txEl>
                                          </p:spTgt>
                                        </p:tgtEl>
                                        <p:attrNameLst>
                                          <p:attrName>style.visibility</p:attrName>
                                        </p:attrNameLst>
                                      </p:cBhvr>
                                      <p:to>
                                        <p:strVal val="visible"/>
                                      </p:to>
                                    </p:set>
                                    <p:anim calcmode="lin" valueType="num">
                                      <p:cBhvr additive="base">
                                        <p:cTn id="43"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par>
                          <p:cTn id="45" fill="hold">
                            <p:stCondLst>
                              <p:cond delay="9500"/>
                            </p:stCondLst>
                            <p:childTnLst>
                              <p:par>
                                <p:cTn id="46" presetID="10" presetClass="entr" presetSubtype="0" fill="hold" nodeType="afterEffect">
                                  <p:stCondLst>
                                    <p:cond delay="250"/>
                                  </p:stCondLst>
                                  <p:childTnLst>
                                    <p:set>
                                      <p:cBhvr>
                                        <p:cTn id="47" dur="1" fill="hold">
                                          <p:stCondLst>
                                            <p:cond delay="0"/>
                                          </p:stCondLst>
                                        </p:cTn>
                                        <p:tgtEl>
                                          <p:spTgt spid="3076"/>
                                        </p:tgtEl>
                                        <p:attrNameLst>
                                          <p:attrName>style.visibility</p:attrName>
                                        </p:attrNameLst>
                                      </p:cBhvr>
                                      <p:to>
                                        <p:strVal val="visible"/>
                                      </p:to>
                                    </p:set>
                                    <p:animEffect transition="in" filter="fade">
                                      <p:cBhvr>
                                        <p:cTn id="48" dur="500"/>
                                        <p:tgtEl>
                                          <p:spTgt spid="3076"/>
                                        </p:tgtEl>
                                      </p:cBhvr>
                                    </p:animEffect>
                                  </p:childTnLst>
                                </p:cTn>
                              </p:par>
                            </p:childTnLst>
                          </p:cTn>
                        </p:par>
                        <p:par>
                          <p:cTn id="49" fill="hold">
                            <p:stCondLst>
                              <p:cond delay="10250"/>
                            </p:stCondLst>
                            <p:childTnLst>
                              <p:par>
                                <p:cTn id="50" presetID="2" presetClass="entr" presetSubtype="4" fill="hold" nodeType="afterEffect">
                                  <p:stCondLst>
                                    <p:cond delay="500"/>
                                  </p:stCondLst>
                                  <p:childTnLst>
                                    <p:set>
                                      <p:cBhvr>
                                        <p:cTn id="51" dur="1" fill="hold">
                                          <p:stCondLst>
                                            <p:cond delay="0"/>
                                          </p:stCondLst>
                                        </p:cTn>
                                        <p:tgtEl>
                                          <p:spTgt spid="8">
                                            <p:txEl>
                                              <p:pRg st="6" end="6"/>
                                            </p:txEl>
                                          </p:spTgt>
                                        </p:tgtEl>
                                        <p:attrNameLst>
                                          <p:attrName>style.visibility</p:attrName>
                                        </p:attrNameLst>
                                      </p:cBhvr>
                                      <p:to>
                                        <p:strVal val="visible"/>
                                      </p:to>
                                    </p:set>
                                    <p:anim calcmode="lin" valueType="num">
                                      <p:cBhvr additive="base">
                                        <p:cTn id="52"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par>
                          <p:cTn id="54" fill="hold">
                            <p:stCondLst>
                              <p:cond delay="11250"/>
                            </p:stCondLst>
                            <p:childTnLst>
                              <p:par>
                                <p:cTn id="55" presetID="22" presetClass="entr" presetSubtype="4" fill="hold" nodeType="afterEffect">
                                  <p:stCondLst>
                                    <p:cond delay="250"/>
                                  </p:stCondLst>
                                  <p:childTnLst>
                                    <p:set>
                                      <p:cBhvr>
                                        <p:cTn id="56" dur="1" fill="hold">
                                          <p:stCondLst>
                                            <p:cond delay="0"/>
                                          </p:stCondLst>
                                        </p:cTn>
                                        <p:tgtEl>
                                          <p:spTgt spid="4"/>
                                        </p:tgtEl>
                                        <p:attrNameLst>
                                          <p:attrName>style.visibility</p:attrName>
                                        </p:attrNameLst>
                                      </p:cBhvr>
                                      <p:to>
                                        <p:strVal val="visible"/>
                                      </p:to>
                                    </p:set>
                                    <p:animEffect transition="in" filter="wipe(down)">
                                      <p:cBhvr>
                                        <p:cTn id="57" dur="500"/>
                                        <p:tgtEl>
                                          <p:spTgt spid="4"/>
                                        </p:tgtEl>
                                      </p:cBhvr>
                                    </p:animEffect>
                                  </p:childTnLst>
                                </p:cTn>
                              </p:par>
                            </p:childTnLst>
                          </p:cTn>
                        </p:par>
                        <p:par>
                          <p:cTn id="58" fill="hold">
                            <p:stCondLst>
                              <p:cond delay="12000"/>
                            </p:stCondLst>
                            <p:childTnLst>
                              <p:par>
                                <p:cTn id="59" presetID="1" presetClass="entr" presetSubtype="0" fill="hold" grpId="0" nodeType="afterEffect">
                                  <p:stCondLst>
                                    <p:cond delay="200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2704A-0F56-0CE3-64F5-53EEDDBA7D9B}"/>
              </a:ext>
            </a:extLst>
          </p:cNvPr>
          <p:cNvSpPr>
            <a:spLocks noGrp="1"/>
          </p:cNvSpPr>
          <p:nvPr>
            <p:ph type="title"/>
          </p:nvPr>
        </p:nvSpPr>
        <p:spPr>
          <a:xfrm>
            <a:off x="237565" y="248582"/>
            <a:ext cx="11736818" cy="1325563"/>
          </a:xfrm>
        </p:spPr>
        <p:txBody>
          <a:bodyPr/>
          <a:lstStyle/>
          <a:p>
            <a:r>
              <a:rPr lang="en-US" dirty="0">
                <a:solidFill>
                  <a:srgbClr val="1B75BC"/>
                </a:solidFill>
                <a:latin typeface="Arial Black"/>
              </a:rPr>
              <a:t>Group Leader Responsibilities: </a:t>
            </a:r>
            <a:r>
              <a:rPr lang="en-US" dirty="0">
                <a:solidFill>
                  <a:srgbClr val="1B75BC"/>
                </a:solidFill>
                <a:latin typeface="Arial"/>
                <a:cs typeface="Arial"/>
              </a:rPr>
              <a:t>Supplies Cont</a:t>
            </a:r>
            <a:r>
              <a:rPr lang="en-US" sz="3600" dirty="0">
                <a:solidFill>
                  <a:srgbClr val="1B75BC"/>
                </a:solidFill>
                <a:latin typeface="Arial"/>
                <a:cs typeface="Arial"/>
              </a:rPr>
              <a:t>.</a:t>
            </a:r>
          </a:p>
        </p:txBody>
      </p:sp>
      <p:sp>
        <p:nvSpPr>
          <p:cNvPr id="3" name="Content Placeholder 2">
            <a:extLst>
              <a:ext uri="{FF2B5EF4-FFF2-40B4-BE49-F238E27FC236}">
                <a16:creationId xmlns:a16="http://schemas.microsoft.com/office/drawing/2014/main" id="{E0C1EF1B-D7C4-715B-B783-F1C8B3C21B49}"/>
              </a:ext>
            </a:extLst>
          </p:cNvPr>
          <p:cNvSpPr>
            <a:spLocks noGrp="1"/>
          </p:cNvSpPr>
          <p:nvPr>
            <p:ph idx="1"/>
          </p:nvPr>
        </p:nvSpPr>
        <p:spPr>
          <a:xfrm>
            <a:off x="340659" y="1918447"/>
            <a:ext cx="5253317" cy="4258516"/>
          </a:xfrm>
        </p:spPr>
        <p:txBody>
          <a:bodyPr/>
          <a:lstStyle/>
          <a:p>
            <a:pPr marL="0" indent="0" algn="ctr">
              <a:buNone/>
            </a:pPr>
            <a:r>
              <a:rPr lang="en-US" dirty="0"/>
              <a:t>Group Leaders can pick up supplies the week before each cleanup at the KMB office located at:</a:t>
            </a:r>
          </a:p>
          <a:p>
            <a:pPr marL="0" indent="0" algn="ctr">
              <a:buNone/>
            </a:pPr>
            <a:r>
              <a:rPr lang="en-US" dirty="0"/>
              <a:t>1305 Augusta Rd., West Columbia </a:t>
            </a:r>
          </a:p>
        </p:txBody>
      </p:sp>
      <p:sp>
        <p:nvSpPr>
          <p:cNvPr id="4" name="Content Placeholder 2">
            <a:extLst>
              <a:ext uri="{FF2B5EF4-FFF2-40B4-BE49-F238E27FC236}">
                <a16:creationId xmlns:a16="http://schemas.microsoft.com/office/drawing/2014/main" id="{E0126BBA-EFF1-7B33-F880-18930730D33A}"/>
              </a:ext>
            </a:extLst>
          </p:cNvPr>
          <p:cNvSpPr txBox="1">
            <a:spLocks/>
          </p:cNvSpPr>
          <p:nvPr/>
        </p:nvSpPr>
        <p:spPr>
          <a:xfrm>
            <a:off x="6230471" y="1918447"/>
            <a:ext cx="5253317" cy="15105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Group Leaders are responsible for providing a First Aid Kit for their group!</a:t>
            </a:r>
          </a:p>
        </p:txBody>
      </p:sp>
      <p:pic>
        <p:nvPicPr>
          <p:cNvPr id="4098" name="Picture 2" descr="Johnson &amp; Johnson All Purpose First Aid Kit">
            <a:extLst>
              <a:ext uri="{FF2B5EF4-FFF2-40B4-BE49-F238E27FC236}">
                <a16:creationId xmlns:a16="http://schemas.microsoft.com/office/drawing/2014/main" id="{B464B187-73D2-427A-4B68-86F79093B29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3057"/>
          <a:stretch/>
        </p:blipFill>
        <p:spPr bwMode="auto">
          <a:xfrm>
            <a:off x="6727871" y="3558988"/>
            <a:ext cx="4258516" cy="28507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grass, outdoor, tree, sky&#10;&#10;Description automatically generated">
            <a:extLst>
              <a:ext uri="{FF2B5EF4-FFF2-40B4-BE49-F238E27FC236}">
                <a16:creationId xmlns:a16="http://schemas.microsoft.com/office/drawing/2014/main" id="{3B893682-EE5D-AF37-FD10-A26C6F972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047" y="3834451"/>
            <a:ext cx="4884432" cy="2686814"/>
          </a:xfrm>
          <a:prstGeom prst="rect">
            <a:avLst/>
          </a:prstGeom>
        </p:spPr>
      </p:pic>
      <p:sp>
        <p:nvSpPr>
          <p:cNvPr id="8" name="TextBox 7">
            <a:extLst>
              <a:ext uri="{FF2B5EF4-FFF2-40B4-BE49-F238E27FC236}">
                <a16:creationId xmlns:a16="http://schemas.microsoft.com/office/drawing/2014/main" id="{F7DA1BF7-835C-489D-A3B8-3ADE2E7D3E5D}"/>
              </a:ext>
            </a:extLst>
          </p:cNvPr>
          <p:cNvSpPr txBox="1"/>
          <p:nvPr/>
        </p:nvSpPr>
        <p:spPr>
          <a:xfrm>
            <a:off x="10034544" y="6192657"/>
            <a:ext cx="1876343" cy="523220"/>
          </a:xfrm>
          <a:prstGeom prst="rect">
            <a:avLst/>
          </a:prstGeom>
          <a:noFill/>
        </p:spPr>
        <p:txBody>
          <a:bodyPr wrap="square" rtlCol="0">
            <a:spAutoFit/>
          </a:bodyPr>
          <a:lstStyle/>
          <a:p>
            <a:pPr algn="ctr"/>
            <a:r>
              <a:rPr lang="en-US" sz="2800" b="1" dirty="0">
                <a:solidFill>
                  <a:schemeClr val="bg1"/>
                </a:solidFill>
              </a:rPr>
              <a:t>Continue</a:t>
            </a:r>
          </a:p>
        </p:txBody>
      </p:sp>
      <p:sp>
        <p:nvSpPr>
          <p:cNvPr id="11" name="TextBox 10">
            <a:hlinkClick r:id="" action="ppaction://hlinkshowjump?jump=nextslide"/>
            <a:extLst>
              <a:ext uri="{FF2B5EF4-FFF2-40B4-BE49-F238E27FC236}">
                <a16:creationId xmlns:a16="http://schemas.microsoft.com/office/drawing/2014/main" id="{151D465F-40A3-0C0F-C8D2-1489398319E2}"/>
              </a:ext>
            </a:extLst>
          </p:cNvPr>
          <p:cNvSpPr txBox="1"/>
          <p:nvPr/>
        </p:nvSpPr>
        <p:spPr>
          <a:xfrm>
            <a:off x="10282519" y="6192657"/>
            <a:ext cx="1628369"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solidFill>
              </a:rPr>
              <a:t>Continue</a:t>
            </a:r>
          </a:p>
        </p:txBody>
      </p:sp>
    </p:spTree>
    <p:extLst>
      <p:ext uri="{BB962C8B-B14F-4D97-AF65-F5344CB8AC3E}">
        <p14:creationId xmlns:p14="http://schemas.microsoft.com/office/powerpoint/2010/main" val="5970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7584A-DDE4-CD03-CA5C-97B5EACA9987}"/>
              </a:ext>
            </a:extLst>
          </p:cNvPr>
          <p:cNvSpPr>
            <a:spLocks noGrp="1"/>
          </p:cNvSpPr>
          <p:nvPr>
            <p:ph type="title"/>
          </p:nvPr>
        </p:nvSpPr>
        <p:spPr>
          <a:xfrm>
            <a:off x="268941" y="230652"/>
            <a:ext cx="11084859" cy="1325563"/>
          </a:xfrm>
        </p:spPr>
        <p:txBody>
          <a:bodyPr/>
          <a:lstStyle/>
          <a:p>
            <a:r>
              <a:rPr lang="en-US" dirty="0">
                <a:solidFill>
                  <a:srgbClr val="1B75BC"/>
                </a:solidFill>
                <a:latin typeface="Arial Black"/>
              </a:rPr>
              <a:t>Group Leader Responsibilities: </a:t>
            </a:r>
            <a:r>
              <a:rPr lang="en-US" dirty="0">
                <a:solidFill>
                  <a:srgbClr val="1B75BC"/>
                </a:solidFill>
                <a:latin typeface="Arial"/>
                <a:cs typeface="Arial"/>
              </a:rPr>
              <a:t>Report Card Submission</a:t>
            </a:r>
          </a:p>
        </p:txBody>
      </p:sp>
      <p:sp>
        <p:nvSpPr>
          <p:cNvPr id="3" name="Content Placeholder 2">
            <a:extLst>
              <a:ext uri="{FF2B5EF4-FFF2-40B4-BE49-F238E27FC236}">
                <a16:creationId xmlns:a16="http://schemas.microsoft.com/office/drawing/2014/main" id="{E636DC0E-E769-92B0-C0AD-A84FEE06BC5B}"/>
              </a:ext>
            </a:extLst>
          </p:cNvPr>
          <p:cNvSpPr>
            <a:spLocks noGrp="1"/>
          </p:cNvSpPr>
          <p:nvPr>
            <p:ph idx="1"/>
          </p:nvPr>
        </p:nvSpPr>
        <p:spPr>
          <a:xfrm>
            <a:off x="358588" y="1700115"/>
            <a:ext cx="11474824" cy="1401669"/>
          </a:xfrm>
          <a:solidFill>
            <a:srgbClr val="1B75BC"/>
          </a:solidFill>
        </p:spPr>
        <p:txBody>
          <a:bodyPr/>
          <a:lstStyle/>
          <a:p>
            <a:pPr marL="0" indent="0" algn="ctr">
              <a:buNone/>
            </a:pPr>
            <a:r>
              <a:rPr lang="en-US" b="1" dirty="0">
                <a:solidFill>
                  <a:schemeClr val="bg1"/>
                </a:solidFill>
              </a:rPr>
              <a:t>Reporting your results is very important!</a:t>
            </a:r>
          </a:p>
          <a:p>
            <a:pPr marL="0" indent="0" algn="ctr">
              <a:buNone/>
            </a:pPr>
            <a:r>
              <a:rPr lang="en-US" b="1" dirty="0">
                <a:solidFill>
                  <a:schemeClr val="bg1"/>
                </a:solidFill>
              </a:rPr>
              <a:t>It is the Group Leader’s responsibility to submit a Report Card after EACH AAW cleanup.</a:t>
            </a:r>
          </a:p>
        </p:txBody>
      </p:sp>
      <p:sp>
        <p:nvSpPr>
          <p:cNvPr id="4" name="TextBox 3">
            <a:extLst>
              <a:ext uri="{FF2B5EF4-FFF2-40B4-BE49-F238E27FC236}">
                <a16:creationId xmlns:a16="http://schemas.microsoft.com/office/drawing/2014/main" id="{A3E3B13D-029E-9F79-23EA-A5B63200A4E9}"/>
              </a:ext>
            </a:extLst>
          </p:cNvPr>
          <p:cNvSpPr txBox="1"/>
          <p:nvPr/>
        </p:nvSpPr>
        <p:spPr>
          <a:xfrm>
            <a:off x="3300614" y="4395734"/>
            <a:ext cx="6027251" cy="2338602"/>
          </a:xfrm>
          <a:prstGeom prst="rect">
            <a:avLst/>
          </a:prstGeom>
          <a:noFill/>
        </p:spPr>
        <p:txBody>
          <a:bodyPr wrap="square" lIns="91440" tIns="45720" rIns="91440" bIns="45720" rtlCol="0" anchor="t">
            <a:spAutoFit/>
          </a:bodyPr>
          <a:lstStyle/>
          <a:p>
            <a:pPr algn="ctr">
              <a:spcBef>
                <a:spcPts val="600"/>
              </a:spcBef>
              <a:spcAft>
                <a:spcPts val="600"/>
              </a:spcAft>
            </a:pPr>
            <a:r>
              <a:rPr lang="en-US" sz="2400" b="1" dirty="0"/>
              <a:t>Reporting your group’s results tells KMB:</a:t>
            </a:r>
            <a:endParaRPr lang="en-US"/>
          </a:p>
          <a:p>
            <a:pPr marL="274320" indent="-285750" algn="ctr">
              <a:spcBef>
                <a:spcPts val="600"/>
              </a:spcBef>
              <a:spcAft>
                <a:spcPts val="600"/>
              </a:spcAft>
              <a:buFont typeface="Arial" panose="020B0604020202020204" pitchFamily="34" charset="0"/>
              <a:buChar char="•"/>
            </a:pPr>
            <a:r>
              <a:rPr lang="en-US" sz="2000" dirty="0"/>
              <a:t>Which groups are active</a:t>
            </a:r>
            <a:endParaRPr lang="en-US" sz="2000" dirty="0">
              <a:ea typeface="Calibri"/>
              <a:cs typeface="Calibri"/>
            </a:endParaRPr>
          </a:p>
          <a:p>
            <a:pPr marL="274320" indent="-285750" algn="ctr">
              <a:spcBef>
                <a:spcPts val="600"/>
              </a:spcBef>
              <a:spcAft>
                <a:spcPts val="600"/>
              </a:spcAft>
              <a:buFont typeface="Arial" panose="020B0604020202020204" pitchFamily="34" charset="0"/>
              <a:buChar char="•"/>
            </a:pPr>
            <a:r>
              <a:rPr lang="en-US" sz="2000" dirty="0"/>
              <a:t>Which waterways have been </a:t>
            </a:r>
            <a:r>
              <a:rPr lang="en-US" sz="2000"/>
              <a:t>cleaned</a:t>
            </a:r>
            <a:endParaRPr lang="en-US" sz="2000">
              <a:ea typeface="Calibri"/>
              <a:cs typeface="Calibri"/>
            </a:endParaRPr>
          </a:p>
          <a:p>
            <a:pPr marL="274320" indent="-285750" algn="ctr">
              <a:spcBef>
                <a:spcPts val="600"/>
              </a:spcBef>
              <a:spcAft>
                <a:spcPts val="600"/>
              </a:spcAft>
              <a:buFont typeface="Arial" panose="020B0604020202020204" pitchFamily="34" charset="0"/>
              <a:buChar char="•"/>
            </a:pPr>
            <a:r>
              <a:rPr lang="en-US" sz="2000" dirty="0"/>
              <a:t>How many volunteers are involved</a:t>
            </a:r>
            <a:endParaRPr lang="en-US" sz="2000" dirty="0">
              <a:ea typeface="Calibri"/>
              <a:cs typeface="Calibri"/>
            </a:endParaRPr>
          </a:p>
          <a:p>
            <a:pPr marL="274320" indent="-285750" algn="ctr">
              <a:spcBef>
                <a:spcPts val="600"/>
              </a:spcBef>
              <a:spcAft>
                <a:spcPts val="600"/>
              </a:spcAft>
              <a:buFont typeface="Arial" panose="020B0604020202020204" pitchFamily="34" charset="0"/>
              <a:buChar char="•"/>
            </a:pPr>
            <a:r>
              <a:rPr lang="en-US" sz="2000" dirty="0"/>
              <a:t>How much litter has been removed</a:t>
            </a:r>
            <a:endParaRPr lang="en-US" sz="2000" dirty="0">
              <a:ea typeface="Calibri"/>
              <a:cs typeface="Calibri"/>
            </a:endParaRPr>
          </a:p>
        </p:txBody>
      </p:sp>
      <p:sp>
        <p:nvSpPr>
          <p:cNvPr id="5" name="TextBox 4">
            <a:extLst>
              <a:ext uri="{FF2B5EF4-FFF2-40B4-BE49-F238E27FC236}">
                <a16:creationId xmlns:a16="http://schemas.microsoft.com/office/drawing/2014/main" id="{D0AAF90E-3C9D-9473-9D1B-B94DD3995516}"/>
              </a:ext>
            </a:extLst>
          </p:cNvPr>
          <p:cNvSpPr txBox="1"/>
          <p:nvPr/>
        </p:nvSpPr>
        <p:spPr>
          <a:xfrm>
            <a:off x="3295273" y="3164423"/>
            <a:ext cx="5908989" cy="1231106"/>
          </a:xfrm>
          <a:prstGeom prst="rect">
            <a:avLst/>
          </a:prstGeom>
          <a:solidFill>
            <a:srgbClr val="1B75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rtlCol="0" anchor="t">
            <a:spAutoFit/>
          </a:bodyPr>
          <a:lstStyle/>
          <a:p>
            <a:pPr algn="ctr">
              <a:spcAft>
                <a:spcPts val="600"/>
              </a:spcAft>
            </a:pPr>
            <a:r>
              <a:rPr lang="en-US" sz="2400" b="1" dirty="0">
                <a:solidFill>
                  <a:schemeClr val="bg1"/>
                </a:solidFill>
              </a:rPr>
              <a:t>Reports can be submitted one of two ways:</a:t>
            </a:r>
            <a:endParaRPr lang="en-US" sz="2400" b="1">
              <a:solidFill>
                <a:schemeClr val="bg1"/>
              </a:solidFill>
              <a:ea typeface="Calibri"/>
              <a:cs typeface="Calibri"/>
            </a:endParaRPr>
          </a:p>
          <a:p>
            <a:pPr>
              <a:spcAft>
                <a:spcPts val="600"/>
              </a:spcAft>
            </a:pPr>
            <a:r>
              <a:rPr lang="en-US" sz="2000" b="1" dirty="0">
                <a:solidFill>
                  <a:schemeClr val="bg1"/>
                </a:solidFill>
              </a:rPr>
              <a:t>Online:</a:t>
            </a:r>
            <a:r>
              <a:rPr lang="en-US" sz="2000" dirty="0">
                <a:solidFill>
                  <a:schemeClr val="bg1"/>
                </a:solidFill>
              </a:rPr>
              <a:t> </a:t>
            </a:r>
            <a:r>
              <a:rPr lang="en-US" sz="2000" dirty="0">
                <a:solidFill>
                  <a:schemeClr val="bg1"/>
                </a:solidFill>
                <a:hlinkClick r:id="rId2">
                  <a:extLst>
                    <a:ext uri="{A12FA001-AC4F-418D-AE19-62706E023703}">
                      <ahyp:hlinkClr xmlns:ahyp="http://schemas.microsoft.com/office/drawing/2018/hyperlinkcolor" val="tx"/>
                    </a:ext>
                  </a:extLst>
                </a:hlinkClick>
              </a:rPr>
              <a:t>Keep The Midlands Beautiful Report Card</a:t>
            </a:r>
            <a:endParaRPr lang="en-US" sz="2000">
              <a:solidFill>
                <a:schemeClr val="bg1"/>
              </a:solidFill>
              <a:ea typeface="Calibri"/>
              <a:cs typeface="Calibri"/>
              <a:hlinkClick r:id="rId2">
                <a:extLst>
                  <a:ext uri="{A12FA001-AC4F-418D-AE19-62706E023703}">
                    <ahyp:hlinkClr xmlns:ahyp="http://schemas.microsoft.com/office/drawing/2018/hyperlinkcolor" val="tx"/>
                  </a:ext>
                </a:extLst>
              </a:hlinkClick>
            </a:endParaRPr>
          </a:p>
          <a:p>
            <a:pPr>
              <a:spcAft>
                <a:spcPts val="600"/>
              </a:spcAft>
            </a:pPr>
            <a:r>
              <a:rPr lang="en-US" sz="2000" b="1" dirty="0">
                <a:solidFill>
                  <a:schemeClr val="bg1"/>
                </a:solidFill>
              </a:rPr>
              <a:t>Phone:</a:t>
            </a:r>
            <a:r>
              <a:rPr lang="en-US" sz="2000" dirty="0">
                <a:solidFill>
                  <a:schemeClr val="bg1"/>
                </a:solidFill>
              </a:rPr>
              <a:t> 803-733-1139</a:t>
            </a:r>
            <a:endParaRPr lang="en-US" sz="2000" dirty="0">
              <a:solidFill>
                <a:schemeClr val="bg1"/>
              </a:solidFill>
              <a:ea typeface="Calibri"/>
              <a:cs typeface="Calibri"/>
            </a:endParaRPr>
          </a:p>
        </p:txBody>
      </p:sp>
      <p:sp>
        <p:nvSpPr>
          <p:cNvPr id="8" name="TextBox 7">
            <a:hlinkClick r:id="" action="ppaction://hlinkshowjump?jump=nextslide"/>
            <a:extLst>
              <a:ext uri="{FF2B5EF4-FFF2-40B4-BE49-F238E27FC236}">
                <a16:creationId xmlns:a16="http://schemas.microsoft.com/office/drawing/2014/main" id="{DF1FEE5C-E359-4E37-E2DD-695A2CC061CB}"/>
              </a:ext>
            </a:extLst>
          </p:cNvPr>
          <p:cNvSpPr txBox="1"/>
          <p:nvPr/>
        </p:nvSpPr>
        <p:spPr>
          <a:xfrm>
            <a:off x="9852388" y="5973043"/>
            <a:ext cx="1982700"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Continue</a:t>
            </a:r>
          </a:p>
        </p:txBody>
      </p:sp>
      <p:pic>
        <p:nvPicPr>
          <p:cNvPr id="6" name="Picture 5" descr="A screenshot of a phone&#10;&#10;Description automatically generated">
            <a:extLst>
              <a:ext uri="{FF2B5EF4-FFF2-40B4-BE49-F238E27FC236}">
                <a16:creationId xmlns:a16="http://schemas.microsoft.com/office/drawing/2014/main" id="{910338F1-D734-D4F2-9A56-C6552C3B5CBC}"/>
              </a:ext>
            </a:extLst>
          </p:cNvPr>
          <p:cNvPicPr>
            <a:picLocks noChangeAspect="1"/>
          </p:cNvPicPr>
          <p:nvPr/>
        </p:nvPicPr>
        <p:blipFill>
          <a:blip r:embed="rId3"/>
          <a:srcRect l="505" t="466" r="-656" b="-594"/>
          <a:stretch/>
        </p:blipFill>
        <p:spPr>
          <a:xfrm>
            <a:off x="1074337" y="3166537"/>
            <a:ext cx="1860872" cy="3632141"/>
          </a:xfrm>
          <a:prstGeom prst="rect">
            <a:avLst/>
          </a:prstGeom>
        </p:spPr>
      </p:pic>
    </p:spTree>
    <p:extLst>
      <p:ext uri="{BB962C8B-B14F-4D97-AF65-F5344CB8AC3E}">
        <p14:creationId xmlns:p14="http://schemas.microsoft.com/office/powerpoint/2010/main" val="3224370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D9133-FF3F-2FAB-1025-74BEE77E3864}"/>
              </a:ext>
            </a:extLst>
          </p:cNvPr>
          <p:cNvSpPr>
            <a:spLocks noGrp="1"/>
          </p:cNvSpPr>
          <p:nvPr>
            <p:ph type="title"/>
          </p:nvPr>
        </p:nvSpPr>
        <p:spPr/>
        <p:txBody>
          <a:bodyPr/>
          <a:lstStyle/>
          <a:p>
            <a:r>
              <a:rPr lang="en-US" dirty="0">
                <a:solidFill>
                  <a:srgbClr val="1B75BC"/>
                </a:solidFill>
                <a:latin typeface="Arial Black"/>
              </a:rPr>
              <a:t>Group Leader Responsibilities: </a:t>
            </a:r>
            <a:r>
              <a:rPr lang="en-US" dirty="0">
                <a:solidFill>
                  <a:srgbClr val="1B75BC"/>
                </a:solidFill>
                <a:latin typeface="Arial"/>
                <a:cs typeface="Arial"/>
              </a:rPr>
              <a:t>Report Illicit Discharges</a:t>
            </a:r>
          </a:p>
        </p:txBody>
      </p:sp>
      <p:sp>
        <p:nvSpPr>
          <p:cNvPr id="3" name="Content Placeholder 2">
            <a:extLst>
              <a:ext uri="{FF2B5EF4-FFF2-40B4-BE49-F238E27FC236}">
                <a16:creationId xmlns:a16="http://schemas.microsoft.com/office/drawing/2014/main" id="{06F167B4-7683-E09A-8B89-447B26FD8445}"/>
              </a:ext>
            </a:extLst>
          </p:cNvPr>
          <p:cNvSpPr>
            <a:spLocks noGrp="1"/>
          </p:cNvSpPr>
          <p:nvPr>
            <p:ph idx="1"/>
          </p:nvPr>
        </p:nvSpPr>
        <p:spPr>
          <a:xfrm>
            <a:off x="719527" y="1690688"/>
            <a:ext cx="9475587" cy="4919973"/>
          </a:xfrm>
        </p:spPr>
        <p:txBody>
          <a:bodyPr>
            <a:normAutofit lnSpcReduction="10000"/>
          </a:bodyPr>
          <a:lstStyle/>
          <a:p>
            <a:r>
              <a:rPr lang="en-US" dirty="0"/>
              <a:t>An illicit discharge is any kind of dumping into storm drains or the storm water system (e.g. rivers) that does not consist entirely of storm water or uncontaminated groundwater.</a:t>
            </a:r>
          </a:p>
          <a:p>
            <a:r>
              <a:rPr lang="en-US" dirty="0"/>
              <a:t>Warning signs include suds, oil/gas sheen, sewage, unusual color or cloudiness, strong or musty odor, and flow into a storm drain three days after it has rained.</a:t>
            </a:r>
          </a:p>
          <a:p>
            <a:r>
              <a:rPr lang="en-US" dirty="0"/>
              <a:t>Examples include:</a:t>
            </a:r>
          </a:p>
          <a:p>
            <a:pPr lvl="1"/>
            <a:r>
              <a:rPr lang="en-US" dirty="0"/>
              <a:t>Water from washing cars</a:t>
            </a:r>
          </a:p>
          <a:p>
            <a:pPr lvl="1"/>
            <a:r>
              <a:rPr lang="en-US" dirty="0"/>
              <a:t>Gas and motor oil</a:t>
            </a:r>
          </a:p>
          <a:p>
            <a:pPr lvl="1"/>
            <a:r>
              <a:rPr lang="en-US" dirty="0"/>
              <a:t>Kitchen grease/oil</a:t>
            </a:r>
          </a:p>
          <a:p>
            <a:pPr lvl="1"/>
            <a:r>
              <a:rPr lang="en-US" dirty="0"/>
              <a:t>Household cleaners</a:t>
            </a:r>
          </a:p>
          <a:p>
            <a:pPr lvl="1"/>
            <a:r>
              <a:rPr lang="en-US" dirty="0"/>
              <a:t>Paints</a:t>
            </a:r>
          </a:p>
          <a:p>
            <a:pPr lvl="1"/>
            <a:r>
              <a:rPr lang="en-US" dirty="0"/>
              <a:t>Pesticides</a:t>
            </a:r>
          </a:p>
        </p:txBody>
      </p:sp>
      <p:sp>
        <p:nvSpPr>
          <p:cNvPr id="6" name="TextBox 5">
            <a:hlinkClick r:id="" action="ppaction://hlinkshowjump?jump=nextslide"/>
            <a:extLst>
              <a:ext uri="{FF2B5EF4-FFF2-40B4-BE49-F238E27FC236}">
                <a16:creationId xmlns:a16="http://schemas.microsoft.com/office/drawing/2014/main" id="{A0E6CF86-6825-5F89-9B22-28FEA42D1DF4}"/>
              </a:ext>
            </a:extLst>
          </p:cNvPr>
          <p:cNvSpPr txBox="1"/>
          <p:nvPr/>
        </p:nvSpPr>
        <p:spPr>
          <a:xfrm>
            <a:off x="10282519" y="6192657"/>
            <a:ext cx="1628369"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solidFill>
              </a:rPr>
              <a:t>Continue</a:t>
            </a:r>
          </a:p>
        </p:txBody>
      </p:sp>
      <p:sp>
        <p:nvSpPr>
          <p:cNvPr id="7" name="TextBox 6">
            <a:extLst>
              <a:ext uri="{FF2B5EF4-FFF2-40B4-BE49-F238E27FC236}">
                <a16:creationId xmlns:a16="http://schemas.microsoft.com/office/drawing/2014/main" id="{163BA11F-C4CD-0556-9D17-770DA093921A}"/>
              </a:ext>
            </a:extLst>
          </p:cNvPr>
          <p:cNvSpPr txBox="1"/>
          <p:nvPr/>
        </p:nvSpPr>
        <p:spPr>
          <a:xfrm>
            <a:off x="5729829" y="4317167"/>
            <a:ext cx="5168019" cy="1384995"/>
          </a:xfrm>
          <a:prstGeom prst="rect">
            <a:avLst/>
          </a:prstGeom>
          <a:solidFill>
            <a:srgbClr val="1B75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rtlCol="0" anchor="t">
            <a:spAutoFit/>
          </a:bodyPr>
          <a:lstStyle/>
          <a:p>
            <a:pPr algn="ctr"/>
            <a:r>
              <a:rPr lang="en-US" sz="2800" b="1" dirty="0">
                <a:solidFill>
                  <a:schemeClr val="bg1"/>
                </a:solidFill>
              </a:rPr>
              <a:t>Report illicit discharges to:</a:t>
            </a:r>
          </a:p>
          <a:p>
            <a:pPr algn="ctr"/>
            <a:r>
              <a:rPr lang="en-US" sz="2800" b="1" dirty="0">
                <a:solidFill>
                  <a:schemeClr val="bg1"/>
                </a:solidFill>
              </a:rPr>
              <a:t>DES’s 24-hour Emergency Response Line at 803-253-6488.</a:t>
            </a:r>
            <a:endParaRPr lang="en-US" sz="2800" b="1" dirty="0">
              <a:solidFill>
                <a:schemeClr val="bg1"/>
              </a:solidFill>
              <a:ea typeface="Calibri"/>
              <a:cs typeface="Calibri"/>
            </a:endParaRPr>
          </a:p>
        </p:txBody>
      </p:sp>
    </p:spTree>
    <p:extLst>
      <p:ext uri="{BB962C8B-B14F-4D97-AF65-F5344CB8AC3E}">
        <p14:creationId xmlns:p14="http://schemas.microsoft.com/office/powerpoint/2010/main" val="21595735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769EE-277A-0E6F-3EDD-5644206671B6}"/>
              </a:ext>
            </a:extLst>
          </p:cNvPr>
          <p:cNvSpPr>
            <a:spLocks noGrp="1"/>
          </p:cNvSpPr>
          <p:nvPr>
            <p:ph type="title"/>
          </p:nvPr>
        </p:nvSpPr>
        <p:spPr>
          <a:xfrm>
            <a:off x="354105" y="302370"/>
            <a:ext cx="10515600" cy="1325563"/>
          </a:xfrm>
          <a:solidFill>
            <a:srgbClr val="1B75BC"/>
          </a:solidFill>
        </p:spPr>
        <p:txBody>
          <a:bodyPr/>
          <a:lstStyle/>
          <a:p>
            <a:r>
              <a:rPr lang="en-US" dirty="0">
                <a:solidFill>
                  <a:schemeClr val="bg1"/>
                </a:solidFill>
                <a:latin typeface="Arial Black" panose="020B0A04020102020204" pitchFamily="34" charset="0"/>
              </a:rPr>
              <a:t>QUIZ Question #3</a:t>
            </a:r>
          </a:p>
        </p:txBody>
      </p:sp>
      <p:sp>
        <p:nvSpPr>
          <p:cNvPr id="3" name="Content Placeholder 2">
            <a:extLst>
              <a:ext uri="{FF2B5EF4-FFF2-40B4-BE49-F238E27FC236}">
                <a16:creationId xmlns:a16="http://schemas.microsoft.com/office/drawing/2014/main" id="{4B208629-40A1-7CD5-0057-1B84D3BB4B15}"/>
              </a:ext>
            </a:extLst>
          </p:cNvPr>
          <p:cNvSpPr>
            <a:spLocks noGrp="1"/>
          </p:cNvSpPr>
          <p:nvPr>
            <p:ph idx="1"/>
          </p:nvPr>
        </p:nvSpPr>
        <p:spPr>
          <a:xfrm>
            <a:off x="398926" y="2019299"/>
            <a:ext cx="10515600" cy="4157663"/>
          </a:xfrm>
        </p:spPr>
        <p:txBody>
          <a:bodyPr/>
          <a:lstStyle/>
          <a:p>
            <a:pPr marL="0" indent="0">
              <a:buNone/>
            </a:pPr>
            <a:r>
              <a:rPr lang="en-US" dirty="0"/>
              <a:t>Which items must the Group Leader return to KMB after each cleanup?</a:t>
            </a:r>
          </a:p>
          <a:p>
            <a:pPr marL="0" indent="0">
              <a:buNone/>
            </a:pPr>
            <a:endParaRPr lang="en-US" dirty="0"/>
          </a:p>
          <a:p>
            <a:pPr marL="514350" indent="-514350">
              <a:buAutoNum type="alphaUcParenR"/>
            </a:pPr>
            <a:r>
              <a:rPr lang="en-US" dirty="0">
                <a:hlinkClick r:id="rId2" action="ppaction://hlinksldjump"/>
              </a:rPr>
              <a:t>Trash and Recycling Bags</a:t>
            </a:r>
            <a:endParaRPr lang="en-US" dirty="0"/>
          </a:p>
          <a:p>
            <a:pPr marL="514350" indent="-514350">
              <a:buAutoNum type="alphaUcParenR"/>
            </a:pPr>
            <a:r>
              <a:rPr lang="en-US" dirty="0">
                <a:hlinkClick r:id="rId2" action="ppaction://hlinksldjump"/>
              </a:rPr>
              <a:t>Litter Grabbers and Safety Vests</a:t>
            </a:r>
            <a:endParaRPr lang="en-US" dirty="0"/>
          </a:p>
          <a:p>
            <a:pPr marL="514350" indent="-514350">
              <a:buAutoNum type="alphaUcParenR"/>
            </a:pPr>
            <a:r>
              <a:rPr lang="en-US" dirty="0">
                <a:hlinkClick r:id="rId2" action="ppaction://hlinksldjump"/>
              </a:rPr>
              <a:t>Hand Sanitizers and Work Gloves</a:t>
            </a:r>
            <a:endParaRPr lang="en-US" dirty="0"/>
          </a:p>
          <a:p>
            <a:pPr marL="514350" indent="-514350">
              <a:buAutoNum type="alphaUcParenR"/>
            </a:pPr>
            <a:r>
              <a:rPr lang="en-US" dirty="0">
                <a:hlinkClick r:id="" action="ppaction://hlinkshowjump?jump=nextslide"/>
              </a:rPr>
              <a:t>Everything except Disposable Bags</a:t>
            </a:r>
            <a:endParaRPr lang="en-US" dirty="0"/>
          </a:p>
        </p:txBody>
      </p:sp>
      <p:sp>
        <p:nvSpPr>
          <p:cNvPr id="4" name="TextBox 3">
            <a:extLst>
              <a:ext uri="{FF2B5EF4-FFF2-40B4-BE49-F238E27FC236}">
                <a16:creationId xmlns:a16="http://schemas.microsoft.com/office/drawing/2014/main" id="{AFF842B0-49BA-1DA8-55AC-DEFEF05A1F93}"/>
              </a:ext>
            </a:extLst>
          </p:cNvPr>
          <p:cNvSpPr txBox="1"/>
          <p:nvPr/>
        </p:nvSpPr>
        <p:spPr>
          <a:xfrm>
            <a:off x="7045377" y="3429000"/>
            <a:ext cx="3417757" cy="1077218"/>
          </a:xfrm>
          <a:prstGeom prst="rect">
            <a:avLst/>
          </a:prstGeom>
          <a:solidFill>
            <a:srgbClr val="1B75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200" b="1" dirty="0">
                <a:solidFill>
                  <a:schemeClr val="bg1"/>
                </a:solidFill>
              </a:rPr>
              <a:t>Click on the correct answer.</a:t>
            </a:r>
          </a:p>
        </p:txBody>
      </p:sp>
    </p:spTree>
    <p:extLst>
      <p:ext uri="{BB962C8B-B14F-4D97-AF65-F5344CB8AC3E}">
        <p14:creationId xmlns:p14="http://schemas.microsoft.com/office/powerpoint/2010/main" val="2204657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19D0CE-7A83-2110-E117-4B7DA94C5356}"/>
              </a:ext>
            </a:extLst>
          </p:cNvPr>
          <p:cNvSpPr>
            <a:spLocks noGrp="1"/>
          </p:cNvSpPr>
          <p:nvPr>
            <p:ph idx="1"/>
          </p:nvPr>
        </p:nvSpPr>
        <p:spPr>
          <a:xfrm>
            <a:off x="524279" y="2826327"/>
            <a:ext cx="11142395" cy="1342448"/>
          </a:xfrm>
        </p:spPr>
        <p:txBody>
          <a:bodyPr vert="horz" lIns="91440" tIns="45720" rIns="91440" bIns="45720" rtlCol="0" anchor="t">
            <a:normAutofit/>
          </a:bodyPr>
          <a:lstStyle/>
          <a:p>
            <a:pPr marL="0" indent="0" algn="ctr">
              <a:buNone/>
            </a:pPr>
            <a:r>
              <a:rPr lang="en-US" dirty="0"/>
              <a:t>In 2025, 6,737 volunteers from 290 groups in Lexington and Richland counties helped Keep the Midlands Beautiful by removing 217,964 pounds of litter. Of these, 80 groups participated in the AAW program.</a:t>
            </a:r>
          </a:p>
        </p:txBody>
      </p:sp>
      <p:pic>
        <p:nvPicPr>
          <p:cNvPr id="5" name="Picture 4" descr="A group of people posing for a photo next to a crashed car&#10;&#10;Description automatically generated with medium confidence">
            <a:extLst>
              <a:ext uri="{FF2B5EF4-FFF2-40B4-BE49-F238E27FC236}">
                <a16:creationId xmlns:a16="http://schemas.microsoft.com/office/drawing/2014/main" id="{2018B427-4C4B-2338-E80C-583EF98C6F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3594265" cy="2695699"/>
          </a:xfrm>
          <a:prstGeom prst="rect">
            <a:avLst/>
          </a:prstGeom>
        </p:spPr>
      </p:pic>
      <p:pic>
        <p:nvPicPr>
          <p:cNvPr id="7" name="Picture 6" descr="A group of people wearing orange vests and standing in front of a sign&#10;&#10;Description automatically generated with medium confidence">
            <a:extLst>
              <a:ext uri="{FF2B5EF4-FFF2-40B4-BE49-F238E27FC236}">
                <a16:creationId xmlns:a16="http://schemas.microsoft.com/office/drawing/2014/main" id="{481B6E3B-B550-0FA4-EF90-1C6210E1EE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97737" y="0"/>
            <a:ext cx="3594264" cy="2695698"/>
          </a:xfrm>
          <a:prstGeom prst="rect">
            <a:avLst/>
          </a:prstGeom>
        </p:spPr>
      </p:pic>
      <p:pic>
        <p:nvPicPr>
          <p:cNvPr id="9" name="Picture 8" descr="A group of people wearing orange vests and standing in front of a brick wall&#10;&#10;Description automatically generated with medium confidence">
            <a:extLst>
              <a:ext uri="{FF2B5EF4-FFF2-40B4-BE49-F238E27FC236}">
                <a16:creationId xmlns:a16="http://schemas.microsoft.com/office/drawing/2014/main" id="{AB11E49F-8B6F-84F8-57C1-198D35EFA30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501" y="4298869"/>
            <a:ext cx="3659575" cy="2553192"/>
          </a:xfrm>
          <a:prstGeom prst="rect">
            <a:avLst/>
          </a:prstGeom>
        </p:spPr>
      </p:pic>
      <p:pic>
        <p:nvPicPr>
          <p:cNvPr id="11" name="Picture 10" descr="A group of people posing for a photo&#10;&#10;Description automatically generated">
            <a:extLst>
              <a:ext uri="{FF2B5EF4-FFF2-40B4-BE49-F238E27FC236}">
                <a16:creationId xmlns:a16="http://schemas.microsoft.com/office/drawing/2014/main" id="{3C2F0CEC-147F-54A5-9FC6-BDDED6FA12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7737" y="4169428"/>
            <a:ext cx="3576845" cy="2682634"/>
          </a:xfrm>
          <a:prstGeom prst="rect">
            <a:avLst/>
          </a:prstGeom>
        </p:spPr>
      </p:pic>
      <p:pic>
        <p:nvPicPr>
          <p:cNvPr id="13" name="Picture 12" descr="A group of people posing for a photo&#10;&#10;Description automatically generated">
            <a:extLst>
              <a:ext uri="{FF2B5EF4-FFF2-40B4-BE49-F238E27FC236}">
                <a16:creationId xmlns:a16="http://schemas.microsoft.com/office/drawing/2014/main" id="{071C6774-0B4E-A012-3220-7F6D8A801A0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51097" y="20438"/>
            <a:ext cx="3271378" cy="2675260"/>
          </a:xfrm>
          <a:prstGeom prst="rect">
            <a:avLst/>
          </a:prstGeom>
        </p:spPr>
      </p:pic>
      <p:pic>
        <p:nvPicPr>
          <p:cNvPr id="15" name="Picture 14" descr="A group of people wearing orange vests and standing next to a pole with pumpkins on it&#10;&#10;Description automatically generated with low confidence">
            <a:extLst>
              <a:ext uri="{FF2B5EF4-FFF2-40B4-BE49-F238E27FC236}">
                <a16:creationId xmlns:a16="http://schemas.microsoft.com/office/drawing/2014/main" id="{7216322E-2C5F-A05D-1AA2-8F068FB47CC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51097" y="4298869"/>
            <a:ext cx="3593160" cy="2538693"/>
          </a:xfrm>
          <a:prstGeom prst="rect">
            <a:avLst/>
          </a:prstGeom>
        </p:spPr>
      </p:pic>
      <p:sp>
        <p:nvSpPr>
          <p:cNvPr id="14" name="TextBox 13">
            <a:hlinkClick r:id="" action="ppaction://hlinkshowjump?jump=nextslide"/>
            <a:extLst>
              <a:ext uri="{FF2B5EF4-FFF2-40B4-BE49-F238E27FC236}">
                <a16:creationId xmlns:a16="http://schemas.microsoft.com/office/drawing/2014/main" id="{B1E4536D-53AE-9768-B944-D66DF52C96ED}"/>
              </a:ext>
            </a:extLst>
          </p:cNvPr>
          <p:cNvSpPr txBox="1"/>
          <p:nvPr/>
        </p:nvSpPr>
        <p:spPr>
          <a:xfrm>
            <a:off x="5202976" y="4296474"/>
            <a:ext cx="1963394" cy="633328"/>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Continue</a:t>
            </a:r>
          </a:p>
        </p:txBody>
      </p:sp>
    </p:spTree>
    <p:extLst>
      <p:ext uri="{BB962C8B-B14F-4D97-AF65-F5344CB8AC3E}">
        <p14:creationId xmlns:p14="http://schemas.microsoft.com/office/powerpoint/2010/main" val="9166441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913-C117-5C3E-678B-1D476C1A00CF}"/>
              </a:ext>
            </a:extLst>
          </p:cNvPr>
          <p:cNvSpPr>
            <a:spLocks noGrp="1"/>
          </p:cNvSpPr>
          <p:nvPr>
            <p:ph type="title"/>
          </p:nvPr>
        </p:nvSpPr>
        <p:spPr/>
        <p:txBody>
          <a:bodyPr/>
          <a:lstStyle/>
          <a:p>
            <a:pPr algn="ctr"/>
            <a:r>
              <a:rPr lang="en-US" dirty="0">
                <a:solidFill>
                  <a:srgbClr val="0099CC"/>
                </a:solidFill>
                <a:latin typeface="Arial Black" panose="020B0A04020102020204" pitchFamily="34" charset="0"/>
              </a:rPr>
              <a:t>Correct! Congratulations!</a:t>
            </a:r>
          </a:p>
        </p:txBody>
      </p:sp>
      <p:pic>
        <p:nvPicPr>
          <p:cNvPr id="4" name="Picture 3" descr="Icon&#10;&#10;Description automatically generated">
            <a:extLst>
              <a:ext uri="{FF2B5EF4-FFF2-40B4-BE49-F238E27FC236}">
                <a16:creationId xmlns:a16="http://schemas.microsoft.com/office/drawing/2014/main" id="{EB56F13B-B7D5-F4C2-A50F-A6D5B69E690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533896" y="2071688"/>
            <a:ext cx="4564322" cy="3963352"/>
          </a:xfrm>
          <a:prstGeom prst="rect">
            <a:avLst/>
          </a:prstGeom>
        </p:spPr>
      </p:pic>
      <p:sp>
        <p:nvSpPr>
          <p:cNvPr id="5" name="TextBox 4">
            <a:extLst>
              <a:ext uri="{FF2B5EF4-FFF2-40B4-BE49-F238E27FC236}">
                <a16:creationId xmlns:a16="http://schemas.microsoft.com/office/drawing/2014/main" id="{B8B6FFEF-42BA-F2A8-2C73-25E9A7686BA7}"/>
              </a:ext>
            </a:extLst>
          </p:cNvPr>
          <p:cNvSpPr txBox="1"/>
          <p:nvPr/>
        </p:nvSpPr>
        <p:spPr>
          <a:xfrm>
            <a:off x="2147055" y="6858000"/>
            <a:ext cx="7897889" cy="230832"/>
          </a:xfrm>
          <a:prstGeom prst="rect">
            <a:avLst/>
          </a:prstGeom>
          <a:noFill/>
        </p:spPr>
        <p:txBody>
          <a:bodyPr wrap="square" rtlCol="0">
            <a:spAutoFit/>
          </a:bodyPr>
          <a:lstStyle/>
          <a:p>
            <a:r>
              <a:rPr lang="en-US" sz="900">
                <a:hlinkClick r:id="rId3" tooltip="https://commons.wikimedia.org/wiki/File:Checkmark_green.svg"/>
              </a:rPr>
              <a:t>This Photo</a:t>
            </a:r>
            <a:r>
              <a:rPr lang="en-US" sz="900"/>
              <a:t> by Unknown Author is licensed under </a:t>
            </a:r>
            <a:r>
              <a:rPr lang="en-US" sz="900">
                <a:hlinkClick r:id="rId4" tooltip="https://creativecommons.org/licenses/by-sa/3.0/"/>
              </a:rPr>
              <a:t>CC BY-SA</a:t>
            </a:r>
            <a:endParaRPr lang="en-US" sz="900"/>
          </a:p>
        </p:txBody>
      </p:sp>
      <p:sp>
        <p:nvSpPr>
          <p:cNvPr id="6" name="TextBox 5">
            <a:hlinkClick r:id="rId5" action="ppaction://hlinksldjump"/>
            <a:extLst>
              <a:ext uri="{FF2B5EF4-FFF2-40B4-BE49-F238E27FC236}">
                <a16:creationId xmlns:a16="http://schemas.microsoft.com/office/drawing/2014/main" id="{EF0EEFF0-AD9F-C634-D87B-2EA16DE356E7}"/>
              </a:ext>
            </a:extLst>
          </p:cNvPr>
          <p:cNvSpPr txBox="1"/>
          <p:nvPr/>
        </p:nvSpPr>
        <p:spPr>
          <a:xfrm>
            <a:off x="9323882" y="5921115"/>
            <a:ext cx="2383436"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solidFill>
              </a:rPr>
              <a:t>Next Question</a:t>
            </a:r>
          </a:p>
        </p:txBody>
      </p:sp>
    </p:spTree>
    <p:extLst>
      <p:ext uri="{BB962C8B-B14F-4D97-AF65-F5344CB8AC3E}">
        <p14:creationId xmlns:p14="http://schemas.microsoft.com/office/powerpoint/2010/main" val="13443747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8EF8B-4E23-757E-6DAC-561A9A59E47F}"/>
              </a:ext>
            </a:extLst>
          </p:cNvPr>
          <p:cNvSpPr>
            <a:spLocks noGrp="1"/>
          </p:cNvSpPr>
          <p:nvPr>
            <p:ph type="title"/>
          </p:nvPr>
        </p:nvSpPr>
        <p:spPr/>
        <p:txBody>
          <a:bodyPr/>
          <a:lstStyle/>
          <a:p>
            <a:pPr algn="ctr"/>
            <a:r>
              <a:rPr lang="en-US" dirty="0">
                <a:solidFill>
                  <a:srgbClr val="C00000"/>
                </a:solidFill>
                <a:latin typeface="Arial Black" panose="020B0A04020102020204" pitchFamily="34" charset="0"/>
              </a:rPr>
              <a:t>Please Try Again</a:t>
            </a:r>
          </a:p>
        </p:txBody>
      </p:sp>
      <p:pic>
        <p:nvPicPr>
          <p:cNvPr id="4" name="Graphic 3">
            <a:extLst>
              <a:ext uri="{FF2B5EF4-FFF2-40B4-BE49-F238E27FC236}">
                <a16:creationId xmlns:a16="http://schemas.microsoft.com/office/drawing/2014/main" id="{D1673704-F2FF-8E9A-7F71-AB01A896CF6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 uri="{837473B0-CC2E-450A-ABE3-18F120FF3D39}">
                <a1611:picAttrSrcUrl xmlns:a1611="http://schemas.microsoft.com/office/drawing/2016/11/main" r:id="rId3"/>
              </a:ext>
            </a:extLst>
          </a:blip>
          <a:stretch>
            <a:fillRect/>
          </a:stretch>
        </p:blipFill>
        <p:spPr>
          <a:xfrm>
            <a:off x="4004310" y="1690688"/>
            <a:ext cx="4005574" cy="4005574"/>
          </a:xfrm>
          <a:prstGeom prst="rect">
            <a:avLst/>
          </a:prstGeom>
        </p:spPr>
      </p:pic>
      <p:sp>
        <p:nvSpPr>
          <p:cNvPr id="6" name="TextBox 5">
            <a:hlinkClick r:id="rId4" action="ppaction://hlinksldjump"/>
            <a:extLst>
              <a:ext uri="{FF2B5EF4-FFF2-40B4-BE49-F238E27FC236}">
                <a16:creationId xmlns:a16="http://schemas.microsoft.com/office/drawing/2014/main" id="{107E4E8D-A8A9-BA6B-E906-0036E64F1340}"/>
              </a:ext>
            </a:extLst>
          </p:cNvPr>
          <p:cNvSpPr txBox="1"/>
          <p:nvPr/>
        </p:nvSpPr>
        <p:spPr>
          <a:xfrm>
            <a:off x="8289561" y="5861154"/>
            <a:ext cx="3413797"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solidFill>
              </a:rPr>
              <a:t>Go Back to Question</a:t>
            </a:r>
          </a:p>
        </p:txBody>
      </p:sp>
    </p:spTree>
    <p:extLst>
      <p:ext uri="{BB962C8B-B14F-4D97-AF65-F5344CB8AC3E}">
        <p14:creationId xmlns:p14="http://schemas.microsoft.com/office/powerpoint/2010/main" val="11723315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3FC18-1F71-6AA7-5AE7-0F3136D0927F}"/>
              </a:ext>
            </a:extLst>
          </p:cNvPr>
          <p:cNvSpPr>
            <a:spLocks noGrp="1"/>
          </p:cNvSpPr>
          <p:nvPr>
            <p:ph type="title"/>
          </p:nvPr>
        </p:nvSpPr>
        <p:spPr>
          <a:xfrm>
            <a:off x="380999" y="365125"/>
            <a:ext cx="10515600" cy="1325563"/>
          </a:xfrm>
          <a:solidFill>
            <a:srgbClr val="1B75BC"/>
          </a:solidFill>
        </p:spPr>
        <p:txBody>
          <a:bodyPr/>
          <a:lstStyle/>
          <a:p>
            <a:r>
              <a:rPr lang="en-US" dirty="0">
                <a:solidFill>
                  <a:schemeClr val="bg1"/>
                </a:solidFill>
                <a:latin typeface="Arial Black" panose="020B0A04020102020204" pitchFamily="34" charset="0"/>
              </a:rPr>
              <a:t>QUIZ Question #4</a:t>
            </a:r>
          </a:p>
        </p:txBody>
      </p:sp>
      <p:sp>
        <p:nvSpPr>
          <p:cNvPr id="3" name="Content Placeholder 2">
            <a:extLst>
              <a:ext uri="{FF2B5EF4-FFF2-40B4-BE49-F238E27FC236}">
                <a16:creationId xmlns:a16="http://schemas.microsoft.com/office/drawing/2014/main" id="{0F012B99-FB44-A311-32ED-A66A1E11D48C}"/>
              </a:ext>
            </a:extLst>
          </p:cNvPr>
          <p:cNvSpPr>
            <a:spLocks noGrp="1"/>
          </p:cNvSpPr>
          <p:nvPr>
            <p:ph idx="1"/>
          </p:nvPr>
        </p:nvSpPr>
        <p:spPr>
          <a:xfrm>
            <a:off x="380999" y="1825625"/>
            <a:ext cx="10972801" cy="4667250"/>
          </a:xfrm>
        </p:spPr>
        <p:txBody>
          <a:bodyPr>
            <a:normAutofit/>
          </a:bodyPr>
          <a:lstStyle/>
          <a:p>
            <a:pPr marL="0" indent="0">
              <a:buNone/>
            </a:pPr>
            <a:r>
              <a:rPr lang="en-US" dirty="0"/>
              <a:t>How can Group Leaders submit their Report Card after each Cleanup?</a:t>
            </a:r>
          </a:p>
          <a:p>
            <a:pPr marL="0" indent="0">
              <a:buNone/>
            </a:pPr>
            <a:endParaRPr lang="en-US" dirty="0"/>
          </a:p>
          <a:p>
            <a:pPr marL="514350" indent="-514350">
              <a:buAutoNum type="alphaUcParenR"/>
            </a:pPr>
            <a:r>
              <a:rPr lang="en-US" dirty="0">
                <a:hlinkClick r:id="rId2" action="ppaction://hlinksldjump"/>
              </a:rPr>
              <a:t>Online</a:t>
            </a:r>
            <a:endParaRPr lang="en-US" dirty="0"/>
          </a:p>
          <a:p>
            <a:pPr marL="514350" indent="-514350">
              <a:buAutoNum type="alphaUcParenR"/>
            </a:pPr>
            <a:r>
              <a:rPr lang="en-US" dirty="0">
                <a:hlinkClick r:id="rId2" action="ppaction://hlinksldjump"/>
              </a:rPr>
              <a:t>In person at the KMB Office (e.g. when returning supplies)</a:t>
            </a:r>
            <a:endParaRPr lang="en-US" dirty="0"/>
          </a:p>
          <a:p>
            <a:pPr marL="514350" indent="-514350">
              <a:buAutoNum type="alphaUcParenR"/>
            </a:pPr>
            <a:r>
              <a:rPr lang="en-US" dirty="0">
                <a:hlinkClick r:id="rId2" action="ppaction://hlinksldjump"/>
              </a:rPr>
              <a:t>Mail</a:t>
            </a:r>
            <a:endParaRPr lang="en-US" dirty="0"/>
          </a:p>
          <a:p>
            <a:pPr marL="514350" indent="-514350">
              <a:buAutoNum type="alphaUcParenR"/>
            </a:pPr>
            <a:r>
              <a:rPr lang="en-US" dirty="0">
                <a:hlinkClick r:id="rId2" action="ppaction://hlinksldjump"/>
              </a:rPr>
              <a:t>Phone</a:t>
            </a:r>
            <a:endParaRPr lang="en-US" dirty="0"/>
          </a:p>
          <a:p>
            <a:pPr marL="514350" indent="-514350">
              <a:buAutoNum type="alphaUcParenR"/>
            </a:pPr>
            <a:r>
              <a:rPr lang="en-US" dirty="0">
                <a:hlinkClick r:id="rId2" action="ppaction://hlinksldjump"/>
              </a:rPr>
              <a:t>Email</a:t>
            </a:r>
            <a:endParaRPr lang="en-US" dirty="0"/>
          </a:p>
          <a:p>
            <a:pPr marL="514350" indent="-514350">
              <a:buAutoNum type="alphaUcParenR"/>
            </a:pPr>
            <a:r>
              <a:rPr lang="en-US" dirty="0">
                <a:hlinkClick r:id="" action="ppaction://hlinkshowjump?jump=nextslide"/>
              </a:rPr>
              <a:t>Any or all of the above</a:t>
            </a:r>
            <a:endParaRPr lang="en-US" dirty="0"/>
          </a:p>
        </p:txBody>
      </p:sp>
      <p:sp>
        <p:nvSpPr>
          <p:cNvPr id="4" name="TextBox 3">
            <a:extLst>
              <a:ext uri="{FF2B5EF4-FFF2-40B4-BE49-F238E27FC236}">
                <a16:creationId xmlns:a16="http://schemas.microsoft.com/office/drawing/2014/main" id="{A6957EE3-6653-0FE7-4E1C-7FEF79123205}"/>
              </a:ext>
            </a:extLst>
          </p:cNvPr>
          <p:cNvSpPr txBox="1"/>
          <p:nvPr/>
        </p:nvSpPr>
        <p:spPr>
          <a:xfrm>
            <a:off x="7150309" y="4302178"/>
            <a:ext cx="3417757" cy="1077218"/>
          </a:xfrm>
          <a:prstGeom prst="rect">
            <a:avLst/>
          </a:prstGeom>
          <a:solidFill>
            <a:srgbClr val="1B75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200" b="1" dirty="0">
                <a:solidFill>
                  <a:schemeClr val="bg1"/>
                </a:solidFill>
              </a:rPr>
              <a:t>Click on the correct answer.</a:t>
            </a:r>
          </a:p>
        </p:txBody>
      </p:sp>
    </p:spTree>
    <p:extLst>
      <p:ext uri="{BB962C8B-B14F-4D97-AF65-F5344CB8AC3E}">
        <p14:creationId xmlns:p14="http://schemas.microsoft.com/office/powerpoint/2010/main" val="41417943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913-C117-5C3E-678B-1D476C1A00CF}"/>
              </a:ext>
            </a:extLst>
          </p:cNvPr>
          <p:cNvSpPr>
            <a:spLocks noGrp="1"/>
          </p:cNvSpPr>
          <p:nvPr>
            <p:ph type="title"/>
          </p:nvPr>
        </p:nvSpPr>
        <p:spPr/>
        <p:txBody>
          <a:bodyPr/>
          <a:lstStyle/>
          <a:p>
            <a:pPr algn="ctr"/>
            <a:r>
              <a:rPr lang="en-US" dirty="0">
                <a:solidFill>
                  <a:srgbClr val="0099CC"/>
                </a:solidFill>
                <a:latin typeface="Arial Black" panose="020B0A04020102020204" pitchFamily="34" charset="0"/>
              </a:rPr>
              <a:t>Correct! Congratulations!</a:t>
            </a:r>
          </a:p>
        </p:txBody>
      </p:sp>
      <p:pic>
        <p:nvPicPr>
          <p:cNvPr id="4" name="Picture 3" descr="Icon&#10;&#10;Description automatically generated">
            <a:extLst>
              <a:ext uri="{FF2B5EF4-FFF2-40B4-BE49-F238E27FC236}">
                <a16:creationId xmlns:a16="http://schemas.microsoft.com/office/drawing/2014/main" id="{EB56F13B-B7D5-F4C2-A50F-A6D5B69E690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533896" y="2071688"/>
            <a:ext cx="4564322" cy="3963352"/>
          </a:xfrm>
          <a:prstGeom prst="rect">
            <a:avLst/>
          </a:prstGeom>
        </p:spPr>
      </p:pic>
      <p:sp>
        <p:nvSpPr>
          <p:cNvPr id="5" name="TextBox 4">
            <a:extLst>
              <a:ext uri="{FF2B5EF4-FFF2-40B4-BE49-F238E27FC236}">
                <a16:creationId xmlns:a16="http://schemas.microsoft.com/office/drawing/2014/main" id="{B8B6FFEF-42BA-F2A8-2C73-25E9A7686BA7}"/>
              </a:ext>
            </a:extLst>
          </p:cNvPr>
          <p:cNvSpPr txBox="1"/>
          <p:nvPr/>
        </p:nvSpPr>
        <p:spPr>
          <a:xfrm>
            <a:off x="2147055" y="6858000"/>
            <a:ext cx="7897889" cy="230832"/>
          </a:xfrm>
          <a:prstGeom prst="rect">
            <a:avLst/>
          </a:prstGeom>
          <a:noFill/>
        </p:spPr>
        <p:txBody>
          <a:bodyPr wrap="square" rtlCol="0">
            <a:spAutoFit/>
          </a:bodyPr>
          <a:lstStyle/>
          <a:p>
            <a:r>
              <a:rPr lang="en-US" sz="900">
                <a:hlinkClick r:id="rId3" tooltip="https://commons.wikimedia.org/wiki/File:Checkmark_green.svg"/>
              </a:rPr>
              <a:t>This Photo</a:t>
            </a:r>
            <a:r>
              <a:rPr lang="en-US" sz="900"/>
              <a:t> by Unknown Author is licensed under </a:t>
            </a:r>
            <a:r>
              <a:rPr lang="en-US" sz="900">
                <a:hlinkClick r:id="rId4" tooltip="https://creativecommons.org/licenses/by-sa/3.0/"/>
              </a:rPr>
              <a:t>CC BY-SA</a:t>
            </a:r>
            <a:endParaRPr lang="en-US" sz="900"/>
          </a:p>
        </p:txBody>
      </p:sp>
      <p:sp>
        <p:nvSpPr>
          <p:cNvPr id="8" name="TextBox 7">
            <a:hlinkClick r:id="rId5" action="ppaction://hlinksldjump"/>
            <a:extLst>
              <a:ext uri="{FF2B5EF4-FFF2-40B4-BE49-F238E27FC236}">
                <a16:creationId xmlns:a16="http://schemas.microsoft.com/office/drawing/2014/main" id="{AC894645-1A30-59CC-C232-4159C0A247C7}"/>
              </a:ext>
            </a:extLst>
          </p:cNvPr>
          <p:cNvSpPr txBox="1"/>
          <p:nvPr/>
        </p:nvSpPr>
        <p:spPr>
          <a:xfrm>
            <a:off x="9380415" y="5798209"/>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Continue</a:t>
            </a:r>
          </a:p>
        </p:txBody>
      </p:sp>
    </p:spTree>
    <p:extLst>
      <p:ext uri="{BB962C8B-B14F-4D97-AF65-F5344CB8AC3E}">
        <p14:creationId xmlns:p14="http://schemas.microsoft.com/office/powerpoint/2010/main" val="284899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8EF8B-4E23-757E-6DAC-561A9A59E47F}"/>
              </a:ext>
            </a:extLst>
          </p:cNvPr>
          <p:cNvSpPr>
            <a:spLocks noGrp="1"/>
          </p:cNvSpPr>
          <p:nvPr>
            <p:ph type="title"/>
          </p:nvPr>
        </p:nvSpPr>
        <p:spPr/>
        <p:txBody>
          <a:bodyPr/>
          <a:lstStyle/>
          <a:p>
            <a:pPr algn="ctr"/>
            <a:r>
              <a:rPr lang="en-US" dirty="0">
                <a:solidFill>
                  <a:srgbClr val="C00000"/>
                </a:solidFill>
                <a:latin typeface="Arial Black" panose="020B0A04020102020204" pitchFamily="34" charset="0"/>
              </a:rPr>
              <a:t>Please Try Again</a:t>
            </a:r>
          </a:p>
        </p:txBody>
      </p:sp>
      <p:pic>
        <p:nvPicPr>
          <p:cNvPr id="4" name="Graphic 3">
            <a:extLst>
              <a:ext uri="{FF2B5EF4-FFF2-40B4-BE49-F238E27FC236}">
                <a16:creationId xmlns:a16="http://schemas.microsoft.com/office/drawing/2014/main" id="{D1673704-F2FF-8E9A-7F71-AB01A896CF6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 uri="{837473B0-CC2E-450A-ABE3-18F120FF3D39}">
                <a1611:picAttrSrcUrl xmlns:a1611="http://schemas.microsoft.com/office/drawing/2016/11/main" r:id="rId3"/>
              </a:ext>
            </a:extLst>
          </a:blip>
          <a:stretch>
            <a:fillRect/>
          </a:stretch>
        </p:blipFill>
        <p:spPr>
          <a:xfrm>
            <a:off x="4004310" y="1690688"/>
            <a:ext cx="4005574" cy="4005574"/>
          </a:xfrm>
          <a:prstGeom prst="rect">
            <a:avLst/>
          </a:prstGeom>
        </p:spPr>
      </p:pic>
      <p:sp>
        <p:nvSpPr>
          <p:cNvPr id="6" name="TextBox 5">
            <a:hlinkClick r:id="rId4" action="ppaction://hlinksldjump"/>
            <a:extLst>
              <a:ext uri="{FF2B5EF4-FFF2-40B4-BE49-F238E27FC236}">
                <a16:creationId xmlns:a16="http://schemas.microsoft.com/office/drawing/2014/main" id="{107E4E8D-A8A9-BA6B-E906-0036E64F1340}"/>
              </a:ext>
            </a:extLst>
          </p:cNvPr>
          <p:cNvSpPr txBox="1"/>
          <p:nvPr/>
        </p:nvSpPr>
        <p:spPr>
          <a:xfrm>
            <a:off x="8289561" y="5861154"/>
            <a:ext cx="3413797"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solidFill>
              </a:rPr>
              <a:t>Go Back to Question</a:t>
            </a:r>
          </a:p>
        </p:txBody>
      </p:sp>
    </p:spTree>
    <p:extLst>
      <p:ext uri="{BB962C8B-B14F-4D97-AF65-F5344CB8AC3E}">
        <p14:creationId xmlns:p14="http://schemas.microsoft.com/office/powerpoint/2010/main" val="379468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30D32-B85F-8D97-AB5A-07768C4AF2C0}"/>
              </a:ext>
            </a:extLst>
          </p:cNvPr>
          <p:cNvSpPr>
            <a:spLocks noGrp="1"/>
          </p:cNvSpPr>
          <p:nvPr>
            <p:ph type="title"/>
          </p:nvPr>
        </p:nvSpPr>
        <p:spPr>
          <a:xfrm>
            <a:off x="497540" y="338231"/>
            <a:ext cx="10515600" cy="1006476"/>
          </a:xfrm>
        </p:spPr>
        <p:txBody>
          <a:bodyPr>
            <a:normAutofit fontScale="90000"/>
          </a:bodyPr>
          <a:lstStyle/>
          <a:p>
            <a:r>
              <a:rPr lang="en-US" dirty="0">
                <a:solidFill>
                  <a:srgbClr val="1B75BC"/>
                </a:solidFill>
                <a:latin typeface="Arial Black"/>
              </a:rPr>
              <a:t>Safety &amp; Orientation Training Topics</a:t>
            </a:r>
          </a:p>
        </p:txBody>
      </p:sp>
      <p:grpSp>
        <p:nvGrpSpPr>
          <p:cNvPr id="6" name="Group 5">
            <a:extLst>
              <a:ext uri="{FF2B5EF4-FFF2-40B4-BE49-F238E27FC236}">
                <a16:creationId xmlns:a16="http://schemas.microsoft.com/office/drawing/2014/main" id="{390554CD-F939-36C4-123E-8EDC13B0A31E}"/>
              </a:ext>
            </a:extLst>
          </p:cNvPr>
          <p:cNvGrpSpPr/>
          <p:nvPr/>
        </p:nvGrpSpPr>
        <p:grpSpPr>
          <a:xfrm>
            <a:off x="7252447" y="1631768"/>
            <a:ext cx="4123765" cy="698738"/>
            <a:chOff x="7909089" y="5401559"/>
            <a:chExt cx="2403835" cy="754144"/>
          </a:xfrm>
          <a:solidFill>
            <a:schemeClr val="bg1">
              <a:lumMod val="75000"/>
            </a:schemeClr>
          </a:solidFill>
          <a:scene3d>
            <a:camera prst="orthographicFront">
              <a:rot lat="0" lon="0" rev="0"/>
            </a:camera>
            <a:lightRig rig="balanced" dir="t">
              <a:rot lat="0" lon="0" rev="8700000"/>
            </a:lightRig>
          </a:scene3d>
        </p:grpSpPr>
        <p:sp>
          <p:nvSpPr>
            <p:cNvPr id="7" name="Rectangle: Rounded Corners 6">
              <a:hlinkClick r:id="rId2" action="ppaction://hlinksldjump"/>
              <a:extLst>
                <a:ext uri="{FF2B5EF4-FFF2-40B4-BE49-F238E27FC236}">
                  <a16:creationId xmlns:a16="http://schemas.microsoft.com/office/drawing/2014/main" id="{B2AEACB4-013D-36DF-C7A2-45B4C181C865}"/>
                </a:ext>
              </a:extLst>
            </p:cNvPr>
            <p:cNvSpPr/>
            <p:nvPr/>
          </p:nvSpPr>
          <p:spPr>
            <a:xfrm>
              <a:off x="7909089" y="5401559"/>
              <a:ext cx="2403835" cy="754144"/>
            </a:xfrm>
            <a:prstGeom prst="roundRect">
              <a:avLst>
                <a:gd name="adj" fmla="val 27060"/>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Box 7">
              <a:extLst>
                <a:ext uri="{FF2B5EF4-FFF2-40B4-BE49-F238E27FC236}">
                  <a16:creationId xmlns:a16="http://schemas.microsoft.com/office/drawing/2014/main" id="{25C0E181-931E-A3B6-E14C-687258B97D5A}"/>
                </a:ext>
              </a:extLst>
            </p:cNvPr>
            <p:cNvSpPr txBox="1"/>
            <p:nvPr/>
          </p:nvSpPr>
          <p:spPr>
            <a:xfrm>
              <a:off x="7951131" y="5521225"/>
              <a:ext cx="2274028" cy="498272"/>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en-US" sz="2400" b="1" dirty="0">
                  <a:solidFill>
                    <a:srgbClr val="FFFFFF"/>
                  </a:solidFill>
                </a:rPr>
                <a:t>AAW Program</a:t>
              </a:r>
            </a:p>
          </p:txBody>
        </p:sp>
      </p:grpSp>
      <p:grpSp>
        <p:nvGrpSpPr>
          <p:cNvPr id="9" name="Group 8">
            <a:extLst>
              <a:ext uri="{FF2B5EF4-FFF2-40B4-BE49-F238E27FC236}">
                <a16:creationId xmlns:a16="http://schemas.microsoft.com/office/drawing/2014/main" id="{0493E735-529B-8DF5-42A3-5BEA741F69EC}"/>
              </a:ext>
            </a:extLst>
          </p:cNvPr>
          <p:cNvGrpSpPr/>
          <p:nvPr/>
        </p:nvGrpSpPr>
        <p:grpSpPr>
          <a:xfrm>
            <a:off x="7252447" y="2528256"/>
            <a:ext cx="4215653" cy="698740"/>
            <a:chOff x="7909089" y="5401559"/>
            <a:chExt cx="2403835" cy="754144"/>
          </a:xfrm>
          <a:scene3d>
            <a:camera prst="orthographicFront">
              <a:rot lat="0" lon="0" rev="0"/>
            </a:camera>
            <a:lightRig rig="balanced" dir="t">
              <a:rot lat="0" lon="0" rev="8700000"/>
            </a:lightRig>
          </a:scene3d>
        </p:grpSpPr>
        <p:sp>
          <p:nvSpPr>
            <p:cNvPr id="10" name="Rectangle: Rounded Corners 9">
              <a:hlinkClick r:id="rId3" action="ppaction://hlinksldjump"/>
              <a:extLst>
                <a:ext uri="{FF2B5EF4-FFF2-40B4-BE49-F238E27FC236}">
                  <a16:creationId xmlns:a16="http://schemas.microsoft.com/office/drawing/2014/main" id="{24DB8AE0-8509-5BE7-31C2-F1E6482E18AE}"/>
                </a:ext>
              </a:extLst>
            </p:cNvPr>
            <p:cNvSpPr/>
            <p:nvPr/>
          </p:nvSpPr>
          <p:spPr>
            <a:xfrm>
              <a:off x="7909089" y="5401559"/>
              <a:ext cx="2403835" cy="754144"/>
            </a:xfrm>
            <a:prstGeom prst="roundRect">
              <a:avLst>
                <a:gd name="adj" fmla="val 27060"/>
              </a:avLst>
            </a:prstGeom>
            <a:solidFill>
              <a:schemeClr val="bg1">
                <a:lumMod val="75000"/>
              </a:schemeClr>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FABFEDA-B628-FA8E-B2B2-5ADACAB67E35}"/>
                </a:ext>
              </a:extLst>
            </p:cNvPr>
            <p:cNvSpPr txBox="1"/>
            <p:nvPr/>
          </p:nvSpPr>
          <p:spPr>
            <a:xfrm>
              <a:off x="7909089" y="5521222"/>
              <a:ext cx="2403835" cy="498271"/>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en-US" sz="2400" b="1" dirty="0">
                  <a:solidFill>
                    <a:srgbClr val="FFFFFF"/>
                  </a:solidFill>
                </a:rPr>
                <a:t>Group Leader Responsibilities</a:t>
              </a:r>
            </a:p>
          </p:txBody>
        </p:sp>
      </p:grpSp>
      <p:grpSp>
        <p:nvGrpSpPr>
          <p:cNvPr id="12" name="Group 11">
            <a:extLst>
              <a:ext uri="{FF2B5EF4-FFF2-40B4-BE49-F238E27FC236}">
                <a16:creationId xmlns:a16="http://schemas.microsoft.com/office/drawing/2014/main" id="{861238C5-933D-E9A7-8C35-A2397B703569}"/>
              </a:ext>
            </a:extLst>
          </p:cNvPr>
          <p:cNvGrpSpPr/>
          <p:nvPr/>
        </p:nvGrpSpPr>
        <p:grpSpPr>
          <a:xfrm>
            <a:off x="7252444" y="3424729"/>
            <a:ext cx="4215653" cy="698740"/>
            <a:chOff x="7909089" y="5401559"/>
            <a:chExt cx="2403835" cy="754144"/>
          </a:xfrm>
          <a:scene3d>
            <a:camera prst="orthographicFront">
              <a:rot lat="0" lon="0" rev="0"/>
            </a:camera>
            <a:lightRig rig="balanced" dir="t">
              <a:rot lat="0" lon="0" rev="8700000"/>
            </a:lightRig>
          </a:scene3d>
        </p:grpSpPr>
        <p:sp>
          <p:nvSpPr>
            <p:cNvPr id="13" name="Rectangle: Rounded Corners 12">
              <a:hlinkClick r:id="rId4" action="ppaction://hlinksldjump"/>
              <a:extLst>
                <a:ext uri="{FF2B5EF4-FFF2-40B4-BE49-F238E27FC236}">
                  <a16:creationId xmlns:a16="http://schemas.microsoft.com/office/drawing/2014/main" id="{47D4EC9E-434B-D11F-E0C4-61466603BE4B}"/>
                </a:ext>
              </a:extLst>
            </p:cNvPr>
            <p:cNvSpPr/>
            <p:nvPr/>
          </p:nvSpPr>
          <p:spPr>
            <a:xfrm>
              <a:off x="7909089" y="5401559"/>
              <a:ext cx="2403835" cy="754144"/>
            </a:xfrm>
            <a:prstGeom prst="roundRect">
              <a:avLst>
                <a:gd name="adj" fmla="val 27060"/>
              </a:avLst>
            </a:prstGeom>
            <a:solidFill>
              <a:srgbClr val="FF9933"/>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hlinkClick r:id="" action="ppaction://hlinkshowjump?jump=nextslide"/>
              <a:extLst>
                <a:ext uri="{FF2B5EF4-FFF2-40B4-BE49-F238E27FC236}">
                  <a16:creationId xmlns:a16="http://schemas.microsoft.com/office/drawing/2014/main" id="{CFD3122B-F850-6F0D-7C73-6F495DA590D3}"/>
                </a:ext>
              </a:extLst>
            </p:cNvPr>
            <p:cNvSpPr txBox="1"/>
            <p:nvPr/>
          </p:nvSpPr>
          <p:spPr>
            <a:xfrm>
              <a:off x="7909089" y="5521222"/>
              <a:ext cx="2403835" cy="498271"/>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en-US" sz="2400" b="1" dirty="0">
                  <a:solidFill>
                    <a:schemeClr val="bg1"/>
                  </a:solidFill>
                </a:rPr>
                <a:t>Safety First</a:t>
              </a:r>
            </a:p>
          </p:txBody>
        </p:sp>
      </p:grpSp>
      <p:grpSp>
        <p:nvGrpSpPr>
          <p:cNvPr id="15" name="Group 14">
            <a:extLst>
              <a:ext uri="{FF2B5EF4-FFF2-40B4-BE49-F238E27FC236}">
                <a16:creationId xmlns:a16="http://schemas.microsoft.com/office/drawing/2014/main" id="{D1CA87BD-20A9-00D3-996B-BF7069987213}"/>
              </a:ext>
            </a:extLst>
          </p:cNvPr>
          <p:cNvGrpSpPr/>
          <p:nvPr/>
        </p:nvGrpSpPr>
        <p:grpSpPr>
          <a:xfrm>
            <a:off x="7252443" y="4295475"/>
            <a:ext cx="4215653" cy="734626"/>
            <a:chOff x="7909089" y="5383458"/>
            <a:chExt cx="2403835" cy="792874"/>
          </a:xfrm>
          <a:solidFill>
            <a:srgbClr val="0099CC"/>
          </a:solidFill>
          <a:scene3d>
            <a:camera prst="orthographicFront">
              <a:rot lat="0" lon="0" rev="0"/>
            </a:camera>
            <a:lightRig rig="balanced" dir="t">
              <a:rot lat="0" lon="0" rev="8700000"/>
            </a:lightRig>
          </a:scene3d>
        </p:grpSpPr>
        <p:sp>
          <p:nvSpPr>
            <p:cNvPr id="16" name="Rectangle: Rounded Corners 15">
              <a:extLst>
                <a:ext uri="{FF2B5EF4-FFF2-40B4-BE49-F238E27FC236}">
                  <a16:creationId xmlns:a16="http://schemas.microsoft.com/office/drawing/2014/main" id="{7CC2C9C6-2D54-CA82-0A64-59ED56C851FF}"/>
                </a:ext>
              </a:extLst>
            </p:cNvPr>
            <p:cNvSpPr/>
            <p:nvPr/>
          </p:nvSpPr>
          <p:spPr>
            <a:xfrm>
              <a:off x="7909089" y="5401559"/>
              <a:ext cx="2403835" cy="754144"/>
            </a:xfrm>
            <a:prstGeom prst="roundRect">
              <a:avLst>
                <a:gd name="adj" fmla="val 27060"/>
              </a:avLst>
            </a:prstGeom>
            <a:solidFill>
              <a:srgbClr val="1B75BC"/>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00833B7-6006-9F7D-00AC-039A83FA4ECD}"/>
                </a:ext>
              </a:extLst>
            </p:cNvPr>
            <p:cNvSpPr txBox="1"/>
            <p:nvPr/>
          </p:nvSpPr>
          <p:spPr>
            <a:xfrm>
              <a:off x="7909089" y="5383458"/>
              <a:ext cx="2403835" cy="792874"/>
            </a:xfrm>
            <a:prstGeom prst="rect">
              <a:avLst/>
            </a:prstGeom>
            <a:solidFill>
              <a:srgbClr val="1B75BC"/>
            </a:solidFill>
            <a:ln>
              <a:noFill/>
            </a:ln>
            <a:effectLst>
              <a:outerShdw blurRad="44450" dist="27940" dir="5400000" algn="ctr">
                <a:srgbClr val="000000">
                  <a:alpha val="32000"/>
                </a:srgbClr>
              </a:outerShdw>
            </a:effectLst>
            <a:sp3d>
              <a:bevelT w="190500" h="38100"/>
            </a:sp3d>
          </p:spPr>
          <p:txBody>
            <a:bodyPr wrap="square" rtlCol="0">
              <a:spAutoFit/>
            </a:bodyPr>
            <a:lstStyle/>
            <a:p>
              <a:pPr algn="ctr">
                <a:lnSpc>
                  <a:spcPts val="2500"/>
                </a:lnSpc>
              </a:pPr>
              <a:r>
                <a:rPr lang="en-US" sz="2400" b="1" dirty="0">
                  <a:solidFill>
                    <a:srgbClr val="FFFFFF"/>
                  </a:solidFill>
                </a:rPr>
                <a:t>Cleanup Day Policies and Procedures</a:t>
              </a:r>
            </a:p>
          </p:txBody>
        </p:sp>
      </p:grpSp>
      <p:pic>
        <p:nvPicPr>
          <p:cNvPr id="4" name="Picture 3" descr="A logo with a flower in the middle&#10;&#10;Description automatically generated">
            <a:extLst>
              <a:ext uri="{FF2B5EF4-FFF2-40B4-BE49-F238E27FC236}">
                <a16:creationId xmlns:a16="http://schemas.microsoft.com/office/drawing/2014/main" id="{3AE9F763-0B20-2F55-7B5A-06D77CEC83FC}"/>
              </a:ext>
            </a:extLst>
          </p:cNvPr>
          <p:cNvPicPr>
            <a:picLocks noChangeAspect="1"/>
          </p:cNvPicPr>
          <p:nvPr/>
        </p:nvPicPr>
        <p:blipFill>
          <a:blip r:embed="rId5"/>
          <a:stretch>
            <a:fillRect/>
          </a:stretch>
        </p:blipFill>
        <p:spPr>
          <a:xfrm>
            <a:off x="728961" y="1156570"/>
            <a:ext cx="5495083" cy="5226097"/>
          </a:xfrm>
          <a:prstGeom prst="rect">
            <a:avLst/>
          </a:prstGeom>
        </p:spPr>
      </p:pic>
    </p:spTree>
    <p:extLst>
      <p:ext uri="{BB962C8B-B14F-4D97-AF65-F5344CB8AC3E}">
        <p14:creationId xmlns:p14="http://schemas.microsoft.com/office/powerpoint/2010/main" val="1872129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2500"/>
                            </p:stCondLst>
                            <p:childTnLst>
                              <p:par>
                                <p:cTn id="9" presetID="10" presetClass="entr" presetSubtype="0" fill="hold" nodeType="afterEffect">
                                  <p:stCondLst>
                                    <p:cond delay="2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5000"/>
                            </p:stCondLst>
                            <p:childTnLst>
                              <p:par>
                                <p:cTn id="13" presetID="10" presetClass="entr" presetSubtype="0" fill="hold" nodeType="afterEffect">
                                  <p:stCondLst>
                                    <p:cond delay="2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7500"/>
                            </p:stCondLst>
                            <p:childTnLst>
                              <p:par>
                                <p:cTn id="17" presetID="10" presetClass="entr" presetSubtype="0" fill="hold" nodeType="afterEffect">
                                  <p:stCondLst>
                                    <p:cond delay="20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10000"/>
                            </p:stCondLst>
                            <p:childTnLst>
                              <p:par>
                                <p:cTn id="21" presetID="32" presetClass="emph" presetSubtype="0" fill="hold" nodeType="afterEffect">
                                  <p:stCondLst>
                                    <p:cond delay="250"/>
                                  </p:stCondLst>
                                  <p:childTnLst>
                                    <p:animRot by="120000">
                                      <p:cBhvr>
                                        <p:cTn id="22" dur="100" fill="hold">
                                          <p:stCondLst>
                                            <p:cond delay="0"/>
                                          </p:stCondLst>
                                        </p:cTn>
                                        <p:tgtEl>
                                          <p:spTgt spid="12"/>
                                        </p:tgtEl>
                                        <p:attrNameLst>
                                          <p:attrName>r</p:attrName>
                                        </p:attrNameLst>
                                      </p:cBhvr>
                                    </p:animRot>
                                    <p:animRot by="-240000">
                                      <p:cBhvr>
                                        <p:cTn id="23" dur="200" fill="hold">
                                          <p:stCondLst>
                                            <p:cond delay="200"/>
                                          </p:stCondLst>
                                        </p:cTn>
                                        <p:tgtEl>
                                          <p:spTgt spid="12"/>
                                        </p:tgtEl>
                                        <p:attrNameLst>
                                          <p:attrName>r</p:attrName>
                                        </p:attrNameLst>
                                      </p:cBhvr>
                                    </p:animRot>
                                    <p:animRot by="240000">
                                      <p:cBhvr>
                                        <p:cTn id="24" dur="200" fill="hold">
                                          <p:stCondLst>
                                            <p:cond delay="400"/>
                                          </p:stCondLst>
                                        </p:cTn>
                                        <p:tgtEl>
                                          <p:spTgt spid="12"/>
                                        </p:tgtEl>
                                        <p:attrNameLst>
                                          <p:attrName>r</p:attrName>
                                        </p:attrNameLst>
                                      </p:cBhvr>
                                    </p:animRot>
                                    <p:animRot by="-240000">
                                      <p:cBhvr>
                                        <p:cTn id="25" dur="200" fill="hold">
                                          <p:stCondLst>
                                            <p:cond delay="600"/>
                                          </p:stCondLst>
                                        </p:cTn>
                                        <p:tgtEl>
                                          <p:spTgt spid="12"/>
                                        </p:tgtEl>
                                        <p:attrNameLst>
                                          <p:attrName>r</p:attrName>
                                        </p:attrNameLst>
                                      </p:cBhvr>
                                    </p:animRot>
                                    <p:animRot by="120000">
                                      <p:cBhvr>
                                        <p:cTn id="26"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25504-C9E1-208A-74C9-4D76B5AC2BE5}"/>
              </a:ext>
            </a:extLst>
          </p:cNvPr>
          <p:cNvSpPr>
            <a:spLocks noGrp="1"/>
          </p:cNvSpPr>
          <p:nvPr>
            <p:ph type="title"/>
          </p:nvPr>
        </p:nvSpPr>
        <p:spPr>
          <a:xfrm>
            <a:off x="210671" y="239617"/>
            <a:ext cx="10515600" cy="1006477"/>
          </a:xfrm>
        </p:spPr>
        <p:txBody>
          <a:bodyPr/>
          <a:lstStyle/>
          <a:p>
            <a:r>
              <a:rPr lang="en-US" dirty="0">
                <a:solidFill>
                  <a:srgbClr val="1B75BC"/>
                </a:solidFill>
                <a:latin typeface="Arial Black"/>
              </a:rPr>
              <a:t>Safety First: </a:t>
            </a:r>
            <a:r>
              <a:rPr lang="en-US" dirty="0">
                <a:solidFill>
                  <a:srgbClr val="1B75BC"/>
                </a:solidFill>
                <a:latin typeface="Arial"/>
                <a:cs typeface="Arial"/>
              </a:rPr>
              <a:t>Safety Guidelines</a:t>
            </a:r>
          </a:p>
        </p:txBody>
      </p:sp>
      <p:sp>
        <p:nvSpPr>
          <p:cNvPr id="3" name="Content Placeholder 2">
            <a:extLst>
              <a:ext uri="{FF2B5EF4-FFF2-40B4-BE49-F238E27FC236}">
                <a16:creationId xmlns:a16="http://schemas.microsoft.com/office/drawing/2014/main" id="{9BE8BFED-7425-80C9-FC1B-21EBD903987F}"/>
              </a:ext>
            </a:extLst>
          </p:cNvPr>
          <p:cNvSpPr>
            <a:spLocks noGrp="1"/>
          </p:cNvSpPr>
          <p:nvPr>
            <p:ph idx="1"/>
          </p:nvPr>
        </p:nvSpPr>
        <p:spPr>
          <a:xfrm>
            <a:off x="394448" y="1246095"/>
            <a:ext cx="10953103" cy="484094"/>
          </a:xfrm>
          <a:solidFill>
            <a:srgbClr val="0099CC"/>
          </a:solidFill>
        </p:spPr>
        <p:txBody>
          <a:bodyPr/>
          <a:lstStyle/>
          <a:p>
            <a:pPr marL="0" indent="0" algn="ctr">
              <a:buNone/>
            </a:pPr>
            <a:r>
              <a:rPr lang="en-US" b="1" dirty="0">
                <a:solidFill>
                  <a:schemeClr val="bg1"/>
                </a:solidFill>
              </a:rPr>
              <a:t>The Eight Safety Do’s</a:t>
            </a:r>
          </a:p>
        </p:txBody>
      </p:sp>
      <p:sp>
        <p:nvSpPr>
          <p:cNvPr id="4" name="Rectangle 3">
            <a:extLst>
              <a:ext uri="{FF2B5EF4-FFF2-40B4-BE49-F238E27FC236}">
                <a16:creationId xmlns:a16="http://schemas.microsoft.com/office/drawing/2014/main" id="{4078B16B-67DA-69EF-F857-FEB70E4A83E4}"/>
              </a:ext>
            </a:extLst>
          </p:cNvPr>
          <p:cNvSpPr/>
          <p:nvPr/>
        </p:nvSpPr>
        <p:spPr>
          <a:xfrm>
            <a:off x="403412" y="1739149"/>
            <a:ext cx="10944139" cy="5029203"/>
          </a:xfrm>
          <a:prstGeom prst="rect">
            <a:avLst/>
          </a:prstGeom>
          <a:solidFill>
            <a:schemeClr val="bg1">
              <a:lumMod val="95000"/>
            </a:schemeClr>
          </a:solidFill>
          <a:ln w="28575">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87BF1E23-C858-F745-BB8C-63281B41223E}"/>
              </a:ext>
            </a:extLst>
          </p:cNvPr>
          <p:cNvCxnSpPr>
            <a:cxnSpLocks/>
            <a:stCxn id="4" idx="1"/>
            <a:endCxn id="4" idx="3"/>
          </p:cNvCxnSpPr>
          <p:nvPr/>
        </p:nvCxnSpPr>
        <p:spPr>
          <a:xfrm>
            <a:off x="403412" y="4253751"/>
            <a:ext cx="10944139" cy="0"/>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685332C-FC20-2022-578A-E914F9FD235B}"/>
              </a:ext>
            </a:extLst>
          </p:cNvPr>
          <p:cNvCxnSpPr>
            <a:cxnSpLocks/>
            <a:stCxn id="4" idx="0"/>
            <a:endCxn id="4" idx="2"/>
          </p:cNvCxnSpPr>
          <p:nvPr/>
        </p:nvCxnSpPr>
        <p:spPr>
          <a:xfrm>
            <a:off x="5875482" y="1739149"/>
            <a:ext cx="0" cy="5029203"/>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4D26A49-BC19-79BF-4BC7-1E59682DAB6E}"/>
              </a:ext>
            </a:extLst>
          </p:cNvPr>
          <p:cNvCxnSpPr>
            <a:cxnSpLocks/>
          </p:cNvCxnSpPr>
          <p:nvPr/>
        </p:nvCxnSpPr>
        <p:spPr>
          <a:xfrm>
            <a:off x="3117477" y="1730186"/>
            <a:ext cx="0" cy="5038164"/>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784EFC1-931D-9359-36E9-922FF098667A}"/>
              </a:ext>
            </a:extLst>
          </p:cNvPr>
          <p:cNvCxnSpPr>
            <a:cxnSpLocks/>
          </p:cNvCxnSpPr>
          <p:nvPr/>
        </p:nvCxnSpPr>
        <p:spPr>
          <a:xfrm>
            <a:off x="8630769" y="1739150"/>
            <a:ext cx="0" cy="5038164"/>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0209A5E-C7DA-D47D-E91A-A08C9913B7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74943">
            <a:off x="1939131" y="1949434"/>
            <a:ext cx="642602" cy="814727"/>
          </a:xfrm>
          <a:prstGeom prst="rect">
            <a:avLst/>
          </a:prstGeom>
        </p:spPr>
      </p:pic>
      <p:pic>
        <p:nvPicPr>
          <p:cNvPr id="17" name="Picture 16">
            <a:extLst>
              <a:ext uri="{FF2B5EF4-FFF2-40B4-BE49-F238E27FC236}">
                <a16:creationId xmlns:a16="http://schemas.microsoft.com/office/drawing/2014/main" id="{10222507-88B4-952D-42FB-0ACB5184C9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5050" y="1799104"/>
            <a:ext cx="1781175" cy="1571625"/>
          </a:xfrm>
          <a:prstGeom prst="rect">
            <a:avLst/>
          </a:prstGeom>
        </p:spPr>
      </p:pic>
      <p:pic>
        <p:nvPicPr>
          <p:cNvPr id="19" name="Picture 18">
            <a:extLst>
              <a:ext uri="{FF2B5EF4-FFF2-40B4-BE49-F238E27FC236}">
                <a16:creationId xmlns:a16="http://schemas.microsoft.com/office/drawing/2014/main" id="{8E11D263-A214-E90A-C052-05BE46AC34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5947" y="1775568"/>
            <a:ext cx="2352675" cy="1057275"/>
          </a:xfrm>
          <a:prstGeom prst="rect">
            <a:avLst/>
          </a:prstGeom>
        </p:spPr>
      </p:pic>
      <p:pic>
        <p:nvPicPr>
          <p:cNvPr id="25" name="Picture 24">
            <a:extLst>
              <a:ext uri="{FF2B5EF4-FFF2-40B4-BE49-F238E27FC236}">
                <a16:creationId xmlns:a16="http://schemas.microsoft.com/office/drawing/2014/main" id="{F405F927-54A2-346C-FAC8-D01A36F715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3151" y="4361896"/>
            <a:ext cx="1371600" cy="1057275"/>
          </a:xfrm>
          <a:prstGeom prst="rect">
            <a:avLst/>
          </a:prstGeom>
        </p:spPr>
      </p:pic>
      <p:pic>
        <p:nvPicPr>
          <p:cNvPr id="27" name="Picture 26">
            <a:extLst>
              <a:ext uri="{FF2B5EF4-FFF2-40B4-BE49-F238E27FC236}">
                <a16:creationId xmlns:a16="http://schemas.microsoft.com/office/drawing/2014/main" id="{4A8F53BC-8F9A-3D77-6F34-74D48E9125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30588" y="4298856"/>
            <a:ext cx="1076325" cy="866775"/>
          </a:xfrm>
          <a:prstGeom prst="rect">
            <a:avLst/>
          </a:prstGeom>
        </p:spPr>
      </p:pic>
      <p:sp>
        <p:nvSpPr>
          <p:cNvPr id="28" name="TextBox 27">
            <a:extLst>
              <a:ext uri="{FF2B5EF4-FFF2-40B4-BE49-F238E27FC236}">
                <a16:creationId xmlns:a16="http://schemas.microsoft.com/office/drawing/2014/main" id="{286B8CEB-0510-5DDF-BDAD-5A2A4B16CCDA}"/>
              </a:ext>
            </a:extLst>
          </p:cNvPr>
          <p:cNvSpPr txBox="1"/>
          <p:nvPr/>
        </p:nvSpPr>
        <p:spPr>
          <a:xfrm>
            <a:off x="467285" y="2798102"/>
            <a:ext cx="2621059" cy="1477328"/>
          </a:xfrm>
          <a:prstGeom prst="rect">
            <a:avLst/>
          </a:prstGeom>
          <a:noFill/>
        </p:spPr>
        <p:txBody>
          <a:bodyPr wrap="square" rtlCol="0">
            <a:spAutoFit/>
          </a:bodyPr>
          <a:lstStyle/>
          <a:p>
            <a:pPr algn="ctr"/>
            <a:r>
              <a:rPr lang="en-US" b="1" dirty="0"/>
              <a:t>DO</a:t>
            </a:r>
            <a:r>
              <a:rPr lang="en-US" dirty="0"/>
              <a:t> wear life jackets on boats for safety and follow all boater safety rules.  Wear safety vests near vehicles.</a:t>
            </a:r>
          </a:p>
        </p:txBody>
      </p:sp>
      <p:sp>
        <p:nvSpPr>
          <p:cNvPr id="29" name="TextBox 28">
            <a:extLst>
              <a:ext uri="{FF2B5EF4-FFF2-40B4-BE49-F238E27FC236}">
                <a16:creationId xmlns:a16="http://schemas.microsoft.com/office/drawing/2014/main" id="{4AB2586E-7B33-0A67-33E6-BE47DC288BEB}"/>
              </a:ext>
            </a:extLst>
          </p:cNvPr>
          <p:cNvSpPr txBox="1"/>
          <p:nvPr/>
        </p:nvSpPr>
        <p:spPr>
          <a:xfrm>
            <a:off x="3138906" y="3040613"/>
            <a:ext cx="2730727" cy="1200329"/>
          </a:xfrm>
          <a:prstGeom prst="rect">
            <a:avLst/>
          </a:prstGeom>
          <a:noFill/>
        </p:spPr>
        <p:txBody>
          <a:bodyPr wrap="square" rtlCol="0">
            <a:spAutoFit/>
          </a:bodyPr>
          <a:lstStyle/>
          <a:p>
            <a:pPr algn="ctr"/>
            <a:r>
              <a:rPr lang="en-US" b="1" dirty="0"/>
              <a:t>DO</a:t>
            </a:r>
            <a:r>
              <a:rPr lang="en-US" dirty="0"/>
              <a:t> dress for the weather.  Long pants and closed toe water shoes are recommended.</a:t>
            </a:r>
          </a:p>
        </p:txBody>
      </p:sp>
      <p:sp>
        <p:nvSpPr>
          <p:cNvPr id="30" name="TextBox 29">
            <a:extLst>
              <a:ext uri="{FF2B5EF4-FFF2-40B4-BE49-F238E27FC236}">
                <a16:creationId xmlns:a16="http://schemas.microsoft.com/office/drawing/2014/main" id="{FFD062AF-2F21-61AD-A3AB-DFC94F0C7E97}"/>
              </a:ext>
            </a:extLst>
          </p:cNvPr>
          <p:cNvSpPr txBox="1"/>
          <p:nvPr/>
        </p:nvSpPr>
        <p:spPr>
          <a:xfrm>
            <a:off x="5862914" y="3340414"/>
            <a:ext cx="2796990" cy="923330"/>
          </a:xfrm>
          <a:prstGeom prst="rect">
            <a:avLst/>
          </a:prstGeom>
          <a:noFill/>
        </p:spPr>
        <p:txBody>
          <a:bodyPr wrap="square" rtlCol="0">
            <a:spAutoFit/>
          </a:bodyPr>
          <a:lstStyle/>
          <a:p>
            <a:pPr algn="ctr"/>
            <a:r>
              <a:rPr lang="en-US" b="1" dirty="0"/>
              <a:t>DO</a:t>
            </a:r>
            <a:r>
              <a:rPr lang="en-US" dirty="0"/>
              <a:t> have a first aid kit and cell phone on hand.  Give your number to volunteers.</a:t>
            </a:r>
          </a:p>
        </p:txBody>
      </p:sp>
      <p:sp>
        <p:nvSpPr>
          <p:cNvPr id="31" name="TextBox 30">
            <a:extLst>
              <a:ext uri="{FF2B5EF4-FFF2-40B4-BE49-F238E27FC236}">
                <a16:creationId xmlns:a16="http://schemas.microsoft.com/office/drawing/2014/main" id="{068FA42F-67DF-7EAF-93E8-9D2BFE8E5920}"/>
              </a:ext>
            </a:extLst>
          </p:cNvPr>
          <p:cNvSpPr txBox="1"/>
          <p:nvPr/>
        </p:nvSpPr>
        <p:spPr>
          <a:xfrm>
            <a:off x="8630769" y="2832843"/>
            <a:ext cx="2723027" cy="1477328"/>
          </a:xfrm>
          <a:prstGeom prst="rect">
            <a:avLst/>
          </a:prstGeom>
          <a:noFill/>
        </p:spPr>
        <p:txBody>
          <a:bodyPr wrap="square" rtlCol="0">
            <a:spAutoFit/>
          </a:bodyPr>
          <a:lstStyle/>
          <a:p>
            <a:pPr algn="ctr"/>
            <a:r>
              <a:rPr lang="en-US" b="1" dirty="0"/>
              <a:t>DO</a:t>
            </a:r>
            <a:r>
              <a:rPr lang="en-US" dirty="0"/>
              <a:t> look before you step, reach, or grab.  Watch out for natural hazards: bees, fire ants, poisonous plants, snakes, ticks, etc.</a:t>
            </a:r>
          </a:p>
        </p:txBody>
      </p:sp>
      <p:sp>
        <p:nvSpPr>
          <p:cNvPr id="32" name="TextBox 31">
            <a:extLst>
              <a:ext uri="{FF2B5EF4-FFF2-40B4-BE49-F238E27FC236}">
                <a16:creationId xmlns:a16="http://schemas.microsoft.com/office/drawing/2014/main" id="{8A958006-7A17-436E-00B5-78567A1520BB}"/>
              </a:ext>
            </a:extLst>
          </p:cNvPr>
          <p:cNvSpPr txBox="1"/>
          <p:nvPr/>
        </p:nvSpPr>
        <p:spPr>
          <a:xfrm>
            <a:off x="423585" y="5469039"/>
            <a:ext cx="2664756" cy="1200329"/>
          </a:xfrm>
          <a:prstGeom prst="rect">
            <a:avLst/>
          </a:prstGeom>
          <a:noFill/>
        </p:spPr>
        <p:txBody>
          <a:bodyPr wrap="square" rtlCol="0">
            <a:spAutoFit/>
          </a:bodyPr>
          <a:lstStyle/>
          <a:p>
            <a:pPr algn="ctr"/>
            <a:r>
              <a:rPr lang="en-US" b="1" dirty="0"/>
              <a:t>DO</a:t>
            </a:r>
            <a:r>
              <a:rPr lang="en-US" dirty="0"/>
              <a:t> look out for holes, briars, and tree trunks that could be on your route. </a:t>
            </a:r>
          </a:p>
        </p:txBody>
      </p:sp>
      <p:sp>
        <p:nvSpPr>
          <p:cNvPr id="33" name="TextBox 32">
            <a:extLst>
              <a:ext uri="{FF2B5EF4-FFF2-40B4-BE49-F238E27FC236}">
                <a16:creationId xmlns:a16="http://schemas.microsoft.com/office/drawing/2014/main" id="{0616FC72-2E23-99DF-EA86-600D499940BF}"/>
              </a:ext>
            </a:extLst>
          </p:cNvPr>
          <p:cNvSpPr txBox="1"/>
          <p:nvPr/>
        </p:nvSpPr>
        <p:spPr>
          <a:xfrm>
            <a:off x="3138906" y="5419171"/>
            <a:ext cx="2701597" cy="1200329"/>
          </a:xfrm>
          <a:prstGeom prst="rect">
            <a:avLst/>
          </a:prstGeom>
          <a:noFill/>
        </p:spPr>
        <p:txBody>
          <a:bodyPr wrap="square" rtlCol="0">
            <a:spAutoFit/>
          </a:bodyPr>
          <a:lstStyle/>
          <a:p>
            <a:pPr algn="ctr"/>
            <a:r>
              <a:rPr lang="en-US" b="1" dirty="0"/>
              <a:t>DO</a:t>
            </a:r>
            <a:r>
              <a:rPr lang="en-US" dirty="0"/>
              <a:t> be careful when handling broken glass and kneeling in areas where glass could be hidden.</a:t>
            </a:r>
          </a:p>
        </p:txBody>
      </p:sp>
      <p:sp>
        <p:nvSpPr>
          <p:cNvPr id="34" name="TextBox 33">
            <a:extLst>
              <a:ext uri="{FF2B5EF4-FFF2-40B4-BE49-F238E27FC236}">
                <a16:creationId xmlns:a16="http://schemas.microsoft.com/office/drawing/2014/main" id="{9A9BE244-C531-8CCF-153E-013D77A04B87}"/>
              </a:ext>
            </a:extLst>
          </p:cNvPr>
          <p:cNvSpPr txBox="1"/>
          <p:nvPr/>
        </p:nvSpPr>
        <p:spPr>
          <a:xfrm>
            <a:off x="5878606" y="5469039"/>
            <a:ext cx="2723025" cy="1200329"/>
          </a:xfrm>
          <a:prstGeom prst="rect">
            <a:avLst/>
          </a:prstGeom>
          <a:noFill/>
        </p:spPr>
        <p:txBody>
          <a:bodyPr wrap="square" rtlCol="0">
            <a:spAutoFit/>
          </a:bodyPr>
          <a:lstStyle/>
          <a:p>
            <a:pPr algn="ctr"/>
            <a:r>
              <a:rPr lang="en-US" b="1" dirty="0"/>
              <a:t>DO</a:t>
            </a:r>
            <a:r>
              <a:rPr lang="en-US" dirty="0"/>
              <a:t> identify items before touching.  You do not have to touch anything you do not feel comfortable with.</a:t>
            </a:r>
          </a:p>
        </p:txBody>
      </p:sp>
      <p:sp>
        <p:nvSpPr>
          <p:cNvPr id="38" name="TextBox 37">
            <a:extLst>
              <a:ext uri="{FF2B5EF4-FFF2-40B4-BE49-F238E27FC236}">
                <a16:creationId xmlns:a16="http://schemas.microsoft.com/office/drawing/2014/main" id="{BA2983A4-1CEF-A30C-8988-D2C73A1DCEDE}"/>
              </a:ext>
            </a:extLst>
          </p:cNvPr>
          <p:cNvSpPr txBox="1"/>
          <p:nvPr/>
        </p:nvSpPr>
        <p:spPr>
          <a:xfrm>
            <a:off x="8659904" y="5084946"/>
            <a:ext cx="2693888" cy="1754326"/>
          </a:xfrm>
          <a:prstGeom prst="rect">
            <a:avLst/>
          </a:prstGeom>
          <a:noFill/>
        </p:spPr>
        <p:txBody>
          <a:bodyPr wrap="square" rtlCol="0">
            <a:spAutoFit/>
          </a:bodyPr>
          <a:lstStyle/>
          <a:p>
            <a:pPr algn="ctr"/>
            <a:r>
              <a:rPr lang="en-US" b="1" dirty="0"/>
              <a:t>DO</a:t>
            </a:r>
            <a:r>
              <a:rPr lang="en-US" dirty="0"/>
              <a:t> make sure every participant is healthy and physically capable of the work.  Take frequent water breaks to avoid heat exhaustion.</a:t>
            </a:r>
          </a:p>
        </p:txBody>
      </p:sp>
      <p:sp>
        <p:nvSpPr>
          <p:cNvPr id="44" name="TextBox 43">
            <a:hlinkClick r:id="" action="ppaction://hlinkshowjump?jump=nextslide"/>
            <a:extLst>
              <a:ext uri="{FF2B5EF4-FFF2-40B4-BE49-F238E27FC236}">
                <a16:creationId xmlns:a16="http://schemas.microsoft.com/office/drawing/2014/main" id="{02AD5A84-C244-FF89-B64E-1CA61ED2B3BD}"/>
              </a:ext>
            </a:extLst>
          </p:cNvPr>
          <p:cNvSpPr txBox="1"/>
          <p:nvPr/>
        </p:nvSpPr>
        <p:spPr>
          <a:xfrm>
            <a:off x="9774151" y="1236300"/>
            <a:ext cx="1628369"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solidFill>
              </a:rPr>
              <a:t>Continue</a:t>
            </a:r>
          </a:p>
        </p:txBody>
      </p:sp>
      <p:pic>
        <p:nvPicPr>
          <p:cNvPr id="5124" name="Picture 4" descr="life jacket clip art - Clip Art Library">
            <a:extLst>
              <a:ext uri="{FF2B5EF4-FFF2-40B4-BE49-F238E27FC236}">
                <a16:creationId xmlns:a16="http://schemas.microsoft.com/office/drawing/2014/main" id="{AAB88CF7-A7CB-9AB6-590A-8D4B83132916}"/>
              </a:ext>
            </a:extLst>
          </p:cNvPr>
          <p:cNvPicPr>
            <a:picLocks noChangeAspect="1" noChangeArrowheads="1"/>
          </p:cNvPicPr>
          <p:nvPr/>
        </p:nvPicPr>
        <p:blipFill>
          <a:blip r:embed="rId7" cstate="screen">
            <a:extLst>
              <a:ext uri="{BEBA8EAE-BF5A-486C-A8C5-ECC9F3942E4B}">
                <a14:imgProps xmlns:a14="http://schemas.microsoft.com/office/drawing/2010/main">
                  <a14:imgLayer r:embed="rId8">
                    <a14:imgEffect>
                      <a14:backgroundRemoval t="3830" b="92766" l="6512" r="94884">
                        <a14:foregroundMark x1="34419" y1="88511" x2="34419" y2="88511"/>
                        <a14:foregroundMark x1="77209" y1="89362" x2="77209" y2="89362"/>
                        <a14:foregroundMark x1="20465" y1="6383" x2="20465" y2="6383"/>
                        <a14:foregroundMark x1="32558" y1="60426" x2="32558" y2="60426"/>
                        <a14:foregroundMark x1="24186" y1="86383" x2="24186" y2="86383"/>
                        <a14:foregroundMark x1="74419" y1="85106" x2="74419" y2="85106"/>
                        <a14:foregroundMark x1="62791" y1="69362" x2="62791" y2="69362"/>
                        <a14:foregroundMark x1="89767" y1="81277" x2="89767" y2="81277"/>
                        <a14:foregroundMark x1="67442" y1="87234" x2="67442" y2="87234"/>
                        <a14:foregroundMark x1="36744" y1="82979" x2="36744" y2="82979"/>
                        <a14:foregroundMark x1="10233" y1="85532" x2="10233" y2="85532"/>
                        <a14:foregroundMark x1="65581" y1="83404" x2="65581" y2="83404"/>
                        <a14:foregroundMark x1="6977" y1="12766" x2="6977" y2="12766"/>
                        <a14:foregroundMark x1="35349" y1="39574" x2="35349" y2="39574"/>
                        <a14:foregroundMark x1="70698" y1="44681" x2="70698" y2="44681"/>
                        <a14:foregroundMark x1="36279" y1="40851" x2="36279" y2="40851"/>
                        <a14:foregroundMark x1="81395" y1="4255" x2="81395" y2="4255"/>
                        <a14:foregroundMark x1="89302" y1="63404" x2="89302" y2="63404"/>
                        <a14:foregroundMark x1="54884" y1="70213" x2="54884" y2="70213"/>
                        <a14:foregroundMark x1="16279" y1="72340" x2="16279" y2="72340"/>
                        <a14:foregroundMark x1="26047" y1="93617" x2="26047" y2="93617"/>
                        <a14:foregroundMark x1="47907" y1="91489" x2="47907" y2="91489"/>
                        <a14:foregroundMark x1="61860" y1="91915" x2="61860" y2="91915"/>
                        <a14:foregroundMark x1="86977" y1="86809" x2="86977" y2="86809"/>
                        <a14:foregroundMark x1="70698" y1="64255" x2="70698" y2="64255"/>
                        <a14:foregroundMark x1="66977" y1="42979" x2="66977" y2="42979"/>
                        <a14:foregroundMark x1="29767" y1="45532" x2="29767" y2="45532"/>
                        <a14:foregroundMark x1="6512" y1="18723" x2="6512" y2="18723"/>
                        <a14:foregroundMark x1="6512" y1="18723" x2="6512" y2="18723"/>
                        <a14:foregroundMark x1="69767" y1="92766" x2="69767" y2="92766"/>
                        <a14:foregroundMark x1="93953" y1="65532" x2="93953" y2="65532"/>
                        <a14:foregroundMark x1="71628" y1="40426" x2="71628" y2="40426"/>
                        <a14:foregroundMark x1="26047" y1="40000" x2="26047" y2="40000"/>
                        <a14:foregroundMark x1="8837" y1="65957" x2="8837" y2="65957"/>
                        <a14:foregroundMark x1="24186" y1="86383" x2="24186" y2="86383"/>
                        <a14:foregroundMark x1="24186" y1="86383" x2="24186" y2="86383"/>
                        <a14:foregroundMark x1="22326" y1="89362" x2="22326" y2="89362"/>
                        <a14:foregroundMark x1="13023" y1="79149" x2="13023" y2="79149"/>
                        <a14:foregroundMark x1="49767" y1="79574" x2="49767" y2="79574"/>
                        <a14:foregroundMark x1="62326" y1="81277" x2="62326" y2="81277"/>
                        <a14:foregroundMark x1="46977" y1="80426" x2="46977" y2="80426"/>
                        <a14:foregroundMark x1="45581" y1="84681" x2="45581" y2="84681"/>
                        <a14:foregroundMark x1="43721" y1="86809" x2="43721" y2="86809"/>
                        <a14:foregroundMark x1="9302" y1="78298" x2="9302" y2="78298"/>
                        <a14:foregroundMark x1="6512" y1="64255" x2="6512" y2="64255"/>
                        <a14:foregroundMark x1="85116" y1="79149" x2="85116" y2="79149"/>
                        <a14:foregroundMark x1="94884" y1="76596" x2="94884" y2="76596"/>
                        <a14:foregroundMark x1="53488" y1="90213" x2="53488" y2="90213"/>
                        <a14:foregroundMark x1="72558" y1="52340" x2="72558" y2="52340"/>
                        <a14:foregroundMark x1="32558" y1="49787" x2="32558" y2="49787"/>
                      </a14:backgroundRemoval>
                    </a14:imgEffect>
                  </a14:imgLayer>
                </a14:imgProps>
              </a:ext>
              <a:ext uri="{28A0092B-C50C-407E-A947-70E740481C1C}">
                <a14:useLocalDpi xmlns:a14="http://schemas.microsoft.com/office/drawing/2010/main"/>
              </a:ext>
            </a:extLst>
          </a:blip>
          <a:srcRect/>
          <a:stretch>
            <a:fillRect/>
          </a:stretch>
        </p:blipFill>
        <p:spPr bwMode="auto">
          <a:xfrm rot="20789633">
            <a:off x="905808" y="1991043"/>
            <a:ext cx="704622" cy="77016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Free Cartoon Sunglasses Transparent, Download Free Cartoon Sunglasses  Transparent png images, Free ClipArts on Clipart Library">
            <a:extLst>
              <a:ext uri="{FF2B5EF4-FFF2-40B4-BE49-F238E27FC236}">
                <a16:creationId xmlns:a16="http://schemas.microsoft.com/office/drawing/2014/main" id="{8D77701C-1857-8300-C1A9-806C79B7971F}"/>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rot="567462">
            <a:off x="4746203" y="2454853"/>
            <a:ext cx="871074" cy="315268"/>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Amazon.com: water shoes">
            <a:extLst>
              <a:ext uri="{FF2B5EF4-FFF2-40B4-BE49-F238E27FC236}">
                <a16:creationId xmlns:a16="http://schemas.microsoft.com/office/drawing/2014/main" id="{5CB6A984-2DA4-B04C-7A7D-858BF8FEE399}"/>
              </a:ext>
            </a:extLst>
          </p:cNvPr>
          <p:cNvPicPr>
            <a:picLocks noChangeAspect="1" noChangeArrowheads="1"/>
          </p:cNvPicPr>
          <p:nvPr/>
        </p:nvPicPr>
        <p:blipFill>
          <a:blip r:embed="rId10" cstate="screen">
            <a:extLst>
              <a:ext uri="{BEBA8EAE-BF5A-486C-A8C5-ECC9F3942E4B}">
                <a14:imgProps xmlns:a14="http://schemas.microsoft.com/office/drawing/2010/main">
                  <a14:imgLayer r:embed="rId11">
                    <a14:imgEffect>
                      <a14:backgroundRemoval t="10000" b="96250" l="5195" r="96429">
                        <a14:foregroundMark x1="57468" y1="90313" x2="57468" y2="90313"/>
                        <a14:foregroundMark x1="89610" y1="32188" x2="89610" y2="32188"/>
                        <a14:foregroundMark x1="96753" y1="18750" x2="96753" y2="18750"/>
                        <a14:foregroundMark x1="5519" y1="39688" x2="5519" y2="39688"/>
                        <a14:foregroundMark x1="52597" y1="96250" x2="52597" y2="96250"/>
                        <a14:foregroundMark x1="73701" y1="56563" x2="73701" y2="56563"/>
                      </a14:backgroundRemoval>
                    </a14:imgEffect>
                  </a14:imgLayer>
                </a14:imgProps>
              </a:ext>
              <a:ext uri="{28A0092B-C50C-407E-A947-70E740481C1C}">
                <a14:useLocalDpi xmlns:a14="http://schemas.microsoft.com/office/drawing/2010/main"/>
              </a:ext>
            </a:extLst>
          </a:blip>
          <a:srcRect/>
          <a:stretch>
            <a:fillRect/>
          </a:stretch>
        </p:blipFill>
        <p:spPr bwMode="auto">
          <a:xfrm>
            <a:off x="3506486" y="1776481"/>
            <a:ext cx="1278589" cy="1328404"/>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Tree stump Cartoon Illustration - Tree Stump PNG Clip Art Image png  download - 8000*3900 - Free Transparent Tree Stump png Download. - Clip Art  Library">
            <a:extLst>
              <a:ext uri="{FF2B5EF4-FFF2-40B4-BE49-F238E27FC236}">
                <a16:creationId xmlns:a16="http://schemas.microsoft.com/office/drawing/2014/main" id="{13C1E4D3-E6E9-0521-04F1-97EA81FBB9C0}"/>
              </a:ext>
            </a:extLst>
          </p:cNvPr>
          <p:cNvPicPr>
            <a:picLocks noChangeAspect="1" noChangeArrowheads="1"/>
          </p:cNvPicPr>
          <p:nvPr/>
        </p:nvPicPr>
        <p:blipFill>
          <a:blip r:embed="rId12" cstate="screen">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401523" y="4574276"/>
            <a:ext cx="1642455" cy="800825"/>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Black Hole Cartoon Images – Browse 6,341 Stock Photos, Vectors, and Video |  Adobe Stock">
            <a:extLst>
              <a:ext uri="{FF2B5EF4-FFF2-40B4-BE49-F238E27FC236}">
                <a16:creationId xmlns:a16="http://schemas.microsoft.com/office/drawing/2014/main" id="{3900B563-8B51-2663-B7F8-4378C41A210D}"/>
              </a:ext>
            </a:extLst>
          </p:cNvPr>
          <p:cNvPicPr>
            <a:picLocks noChangeAspect="1" noChangeArrowheads="1"/>
          </p:cNvPicPr>
          <p:nvPr/>
        </p:nvPicPr>
        <p:blipFill>
          <a:blip r:embed="rId14" cstate="screen">
            <a:extLst>
              <a:ext uri="{BEBA8EAE-BF5A-486C-A8C5-ECC9F3942E4B}">
                <a14:imgProps xmlns:a14="http://schemas.microsoft.com/office/drawing/2010/main">
                  <a14:imgLayer r:embed="rId15">
                    <a14:imgEffect>
                      <a14:backgroundRemoval t="9167" b="91389" l="4513" r="95897">
                        <a14:foregroundMark x1="49949" y1="16667" x2="49949" y2="16667"/>
                        <a14:foregroundMark x1="24308" y1="25556" x2="24308" y2="25556"/>
                        <a14:foregroundMark x1="8513" y1="57778" x2="8513" y2="57778"/>
                        <a14:foregroundMark x1="8513" y1="57778" x2="8513" y2="57778"/>
                        <a14:foregroundMark x1="41436" y1="91389" x2="41436" y2="91389"/>
                        <a14:foregroundMark x1="41436" y1="91389" x2="41436" y2="91389"/>
                        <a14:foregroundMark x1="84718" y1="80833" x2="84718" y2="80833"/>
                        <a14:foregroundMark x1="76205" y1="87778" x2="76205" y2="87778"/>
                        <a14:foregroundMark x1="48615" y1="9722" x2="48615" y2="9722"/>
                        <a14:foregroundMark x1="34154" y1="11389" x2="34154" y2="11389"/>
                        <a14:foregroundMark x1="17744" y1="31111" x2="17744" y2="31111"/>
                        <a14:foregroundMark x1="8513" y1="54167" x2="8513" y2="54167"/>
                        <a14:foregroundMark x1="16410" y1="84444" x2="16410" y2="84444"/>
                        <a14:foregroundMark x1="88000" y1="82500" x2="88000" y2="82500"/>
                        <a14:foregroundMark x1="89949" y1="66667" x2="89949" y2="66667"/>
                        <a14:foregroundMark x1="92000" y1="45278" x2="92000" y2="45278"/>
                        <a14:foregroundMark x1="78872" y1="91389" x2="78872" y2="91389"/>
                        <a14:foregroundMark x1="74256" y1="91389" x2="74256" y2="91389"/>
                        <a14:foregroundMark x1="17744" y1="82500" x2="17744" y2="82500"/>
                        <a14:foregroundMark x1="4615" y1="57778" x2="4615" y2="57778"/>
                        <a14:foregroundMark x1="88000" y1="78889" x2="88000" y2="78889"/>
                        <a14:foregroundMark x1="95897" y1="61111" x2="95897" y2="61111"/>
                      </a14:backgroundRemoval>
                    </a14:imgEffect>
                  </a14:imgLayer>
                </a14:imgProps>
              </a:ext>
              <a:ext uri="{28A0092B-C50C-407E-A947-70E740481C1C}">
                <a14:useLocalDpi xmlns:a14="http://schemas.microsoft.com/office/drawing/2010/main"/>
              </a:ext>
            </a:extLst>
          </a:blip>
          <a:srcRect/>
          <a:stretch>
            <a:fillRect/>
          </a:stretch>
        </p:blipFill>
        <p:spPr bwMode="auto">
          <a:xfrm>
            <a:off x="1828695" y="4496517"/>
            <a:ext cx="1248448" cy="460965"/>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image of broken glass clipart cartoon wine glass free - broken glass bottle  clipart PNG image with transparent background | TOPpng">
            <a:extLst>
              <a:ext uri="{FF2B5EF4-FFF2-40B4-BE49-F238E27FC236}">
                <a16:creationId xmlns:a16="http://schemas.microsoft.com/office/drawing/2014/main" id="{6DB6F596-2961-1119-7E9C-06C06ED5C87C}"/>
              </a:ext>
            </a:extLst>
          </p:cNvPr>
          <p:cNvPicPr>
            <a:picLocks noChangeAspect="1" noChangeArrowheads="1"/>
          </p:cNvPicPr>
          <p:nvPr/>
        </p:nvPicPr>
        <p:blipFill rotWithShape="1">
          <a:blip r:embed="rId16" cstate="screen">
            <a:extLst>
              <a:ext uri="{BEBA8EAE-BF5A-486C-A8C5-ECC9F3942E4B}">
                <a14:imgProps xmlns:a14="http://schemas.microsoft.com/office/drawing/2010/main">
                  <a14:imgLayer r:embed="rId17">
                    <a14:imgEffect>
                      <a14:backgroundRemoval t="0" b="100000" l="4524" r="90000">
                        <a14:foregroundMark x1="8571" y1="22283" x2="8571" y2="22283"/>
                        <a14:foregroundMark x1="4524" y1="22645" x2="4524" y2="22645"/>
                        <a14:backgroundMark x1="21429" y1="43841" x2="21429" y2="43841"/>
                        <a14:backgroundMark x1="35952" y1="46739" x2="35952" y2="46739"/>
                        <a14:backgroundMark x1="50119" y1="74638" x2="50119" y2="74638"/>
                        <a14:backgroundMark x1="57619" y1="90580" x2="57619" y2="90580"/>
                        <a14:backgroundMark x1="35000" y1="91486" x2="35000" y2="91486"/>
                        <a14:backgroundMark x1="69881" y1="53080" x2="69881" y2="53080"/>
                      </a14:backgroundRemoval>
                    </a14:imgEffect>
                  </a14:imgLayer>
                </a14:imgProps>
              </a:ext>
              <a:ext uri="{28A0092B-C50C-407E-A947-70E740481C1C}">
                <a14:useLocalDpi xmlns:a14="http://schemas.microsoft.com/office/drawing/2010/main"/>
              </a:ext>
            </a:extLst>
          </a:blip>
          <a:srcRect/>
          <a:stretch/>
        </p:blipFill>
        <p:spPr bwMode="auto">
          <a:xfrm>
            <a:off x="3771000" y="4408787"/>
            <a:ext cx="1515035" cy="996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602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75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2250"/>
                            </p:stCondLst>
                            <p:childTnLst>
                              <p:par>
                                <p:cTn id="9" presetID="22" presetClass="entr" presetSubtype="8" fill="hold" grpId="0" nodeType="afterEffect">
                                  <p:stCondLst>
                                    <p:cond delay="200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childTnLst>
                          </p:cTn>
                        </p:par>
                        <p:par>
                          <p:cTn id="12" fill="hold">
                            <p:stCondLst>
                              <p:cond delay="4750"/>
                            </p:stCondLst>
                            <p:childTnLst>
                              <p:par>
                                <p:cTn id="13" presetID="22" presetClass="entr" presetSubtype="8" fill="hold" grpId="0" nodeType="afterEffect">
                                  <p:stCondLst>
                                    <p:cond delay="225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cTn>
                              </p:par>
                            </p:childTnLst>
                          </p:cTn>
                        </p:par>
                        <p:par>
                          <p:cTn id="16" fill="hold">
                            <p:stCondLst>
                              <p:cond delay="7500"/>
                            </p:stCondLst>
                            <p:childTnLst>
                              <p:par>
                                <p:cTn id="17" presetID="22" presetClass="entr" presetSubtype="8" fill="hold" grpId="0" nodeType="afterEffect">
                                  <p:stCondLst>
                                    <p:cond delay="300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par>
                          <p:cTn id="20" fill="hold">
                            <p:stCondLst>
                              <p:cond delay="11000"/>
                            </p:stCondLst>
                            <p:childTnLst>
                              <p:par>
                                <p:cTn id="21" presetID="22" presetClass="entr" presetSubtype="8" fill="hold" grpId="0" nodeType="afterEffect">
                                  <p:stCondLst>
                                    <p:cond delay="200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500"/>
                                        <p:tgtEl>
                                          <p:spTgt spid="33"/>
                                        </p:tgtEl>
                                      </p:cBhvr>
                                    </p:animEffect>
                                  </p:childTnLst>
                                </p:cTn>
                              </p:par>
                            </p:childTnLst>
                          </p:cTn>
                        </p:par>
                        <p:par>
                          <p:cTn id="24" fill="hold">
                            <p:stCondLst>
                              <p:cond delay="13500"/>
                            </p:stCondLst>
                            <p:childTnLst>
                              <p:par>
                                <p:cTn id="25" presetID="22" presetClass="entr" presetSubtype="8" fill="hold" grpId="0" nodeType="afterEffect">
                                  <p:stCondLst>
                                    <p:cond delay="2000"/>
                                  </p:stCondLst>
                                  <p:childTnLst>
                                    <p:set>
                                      <p:cBhvr>
                                        <p:cTn id="26" dur="1" fill="hold">
                                          <p:stCondLst>
                                            <p:cond delay="0"/>
                                          </p:stCondLst>
                                        </p:cTn>
                                        <p:tgtEl>
                                          <p:spTgt spid="34"/>
                                        </p:tgtEl>
                                        <p:attrNameLst>
                                          <p:attrName>style.visibility</p:attrName>
                                        </p:attrNameLst>
                                      </p:cBhvr>
                                      <p:to>
                                        <p:strVal val="visible"/>
                                      </p:to>
                                    </p:set>
                                    <p:animEffect transition="in" filter="wipe(left)">
                                      <p:cBhvr>
                                        <p:cTn id="27" dur="500"/>
                                        <p:tgtEl>
                                          <p:spTgt spid="34"/>
                                        </p:tgtEl>
                                      </p:cBhvr>
                                    </p:animEffect>
                                  </p:childTnLst>
                                </p:cTn>
                              </p:par>
                            </p:childTnLst>
                          </p:cTn>
                        </p:par>
                        <p:par>
                          <p:cTn id="28" fill="hold">
                            <p:stCondLst>
                              <p:cond delay="16000"/>
                            </p:stCondLst>
                            <p:childTnLst>
                              <p:par>
                                <p:cTn id="29" presetID="22" presetClass="entr" presetSubtype="8" fill="hold" grpId="0" nodeType="afterEffect">
                                  <p:stCondLst>
                                    <p:cond delay="2000"/>
                                  </p:stCondLst>
                                  <p:childTnLst>
                                    <p:set>
                                      <p:cBhvr>
                                        <p:cTn id="30" dur="1" fill="hold">
                                          <p:stCondLst>
                                            <p:cond delay="0"/>
                                          </p:stCondLst>
                                        </p:cTn>
                                        <p:tgtEl>
                                          <p:spTgt spid="38"/>
                                        </p:tgtEl>
                                        <p:attrNameLst>
                                          <p:attrName>style.visibility</p:attrName>
                                        </p:attrNameLst>
                                      </p:cBhvr>
                                      <p:to>
                                        <p:strVal val="visible"/>
                                      </p:to>
                                    </p:set>
                                    <p:animEffect transition="in" filter="wipe(left)">
                                      <p:cBhvr>
                                        <p:cTn id="31" dur="500"/>
                                        <p:tgtEl>
                                          <p:spTgt spid="38"/>
                                        </p:tgtEl>
                                      </p:cBhvr>
                                    </p:animEffect>
                                  </p:childTnLst>
                                </p:cTn>
                              </p:par>
                            </p:childTnLst>
                          </p:cTn>
                        </p:par>
                        <p:par>
                          <p:cTn id="32" fill="hold">
                            <p:stCondLst>
                              <p:cond delay="18500"/>
                            </p:stCondLst>
                            <p:childTnLst>
                              <p:par>
                                <p:cTn id="33" presetID="1" presetClass="entr" presetSubtype="0" fill="hold" grpId="0" nodeType="afterEffect">
                                  <p:stCondLst>
                                    <p:cond delay="200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8" grpId="0"/>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25504-C9E1-208A-74C9-4D76B5AC2BE5}"/>
              </a:ext>
            </a:extLst>
          </p:cNvPr>
          <p:cNvSpPr>
            <a:spLocks noGrp="1"/>
          </p:cNvSpPr>
          <p:nvPr>
            <p:ph type="title"/>
          </p:nvPr>
        </p:nvSpPr>
        <p:spPr>
          <a:xfrm>
            <a:off x="210671" y="239617"/>
            <a:ext cx="10515600" cy="1006477"/>
          </a:xfrm>
        </p:spPr>
        <p:txBody>
          <a:bodyPr/>
          <a:lstStyle/>
          <a:p>
            <a:r>
              <a:rPr lang="en-US" dirty="0">
                <a:solidFill>
                  <a:srgbClr val="1B75BC"/>
                </a:solidFill>
                <a:latin typeface="Arial Black"/>
              </a:rPr>
              <a:t>Safety First: </a:t>
            </a:r>
            <a:r>
              <a:rPr lang="en-US" dirty="0">
                <a:solidFill>
                  <a:srgbClr val="1B75BC"/>
                </a:solidFill>
                <a:latin typeface="Arial"/>
                <a:cs typeface="Arial"/>
              </a:rPr>
              <a:t>Safety Guidelines</a:t>
            </a:r>
          </a:p>
        </p:txBody>
      </p:sp>
      <p:sp>
        <p:nvSpPr>
          <p:cNvPr id="3" name="Content Placeholder 2">
            <a:extLst>
              <a:ext uri="{FF2B5EF4-FFF2-40B4-BE49-F238E27FC236}">
                <a16:creationId xmlns:a16="http://schemas.microsoft.com/office/drawing/2014/main" id="{9BE8BFED-7425-80C9-FC1B-21EBD903987F}"/>
              </a:ext>
            </a:extLst>
          </p:cNvPr>
          <p:cNvSpPr>
            <a:spLocks noGrp="1"/>
          </p:cNvSpPr>
          <p:nvPr>
            <p:ph idx="1"/>
          </p:nvPr>
        </p:nvSpPr>
        <p:spPr>
          <a:xfrm>
            <a:off x="394447" y="1246095"/>
            <a:ext cx="10959353" cy="484094"/>
          </a:xfrm>
          <a:solidFill>
            <a:srgbClr val="0099CC"/>
          </a:solidFill>
        </p:spPr>
        <p:txBody>
          <a:bodyPr/>
          <a:lstStyle/>
          <a:p>
            <a:pPr marL="0" indent="0" algn="ctr">
              <a:buNone/>
            </a:pPr>
            <a:r>
              <a:rPr lang="en-US" b="1" dirty="0">
                <a:solidFill>
                  <a:schemeClr val="bg1"/>
                </a:solidFill>
              </a:rPr>
              <a:t>The Eight Safety Don’ts</a:t>
            </a:r>
          </a:p>
        </p:txBody>
      </p:sp>
      <p:sp>
        <p:nvSpPr>
          <p:cNvPr id="4" name="Rectangle 3">
            <a:extLst>
              <a:ext uri="{FF2B5EF4-FFF2-40B4-BE49-F238E27FC236}">
                <a16:creationId xmlns:a16="http://schemas.microsoft.com/office/drawing/2014/main" id="{4078B16B-67DA-69EF-F857-FEB70E4A83E4}"/>
              </a:ext>
            </a:extLst>
          </p:cNvPr>
          <p:cNvSpPr/>
          <p:nvPr/>
        </p:nvSpPr>
        <p:spPr>
          <a:xfrm>
            <a:off x="403412" y="1730189"/>
            <a:ext cx="10950388" cy="5038164"/>
          </a:xfrm>
          <a:prstGeom prst="rect">
            <a:avLst/>
          </a:prstGeom>
          <a:solidFill>
            <a:schemeClr val="bg1">
              <a:lumMod val="95000"/>
            </a:schemeClr>
          </a:solidFill>
          <a:ln w="28575">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87BF1E23-C858-F745-BB8C-63281B41223E}"/>
              </a:ext>
            </a:extLst>
          </p:cNvPr>
          <p:cNvCxnSpPr>
            <a:stCxn id="4" idx="1"/>
            <a:endCxn id="4" idx="3"/>
          </p:cNvCxnSpPr>
          <p:nvPr/>
        </p:nvCxnSpPr>
        <p:spPr>
          <a:xfrm>
            <a:off x="403412" y="4249271"/>
            <a:ext cx="10950388" cy="0"/>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685332C-FC20-2022-578A-E914F9FD235B}"/>
              </a:ext>
            </a:extLst>
          </p:cNvPr>
          <p:cNvCxnSpPr>
            <a:cxnSpLocks/>
            <a:stCxn id="4" idx="0"/>
            <a:endCxn id="4" idx="2"/>
          </p:cNvCxnSpPr>
          <p:nvPr/>
        </p:nvCxnSpPr>
        <p:spPr>
          <a:xfrm>
            <a:off x="5878606" y="1730189"/>
            <a:ext cx="0" cy="5038164"/>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4D26A49-BC19-79BF-4BC7-1E59682DAB6E}"/>
              </a:ext>
            </a:extLst>
          </p:cNvPr>
          <p:cNvCxnSpPr>
            <a:cxnSpLocks/>
          </p:cNvCxnSpPr>
          <p:nvPr/>
        </p:nvCxnSpPr>
        <p:spPr>
          <a:xfrm>
            <a:off x="3117477" y="1730186"/>
            <a:ext cx="0" cy="5038164"/>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784EFC1-931D-9359-36E9-922FF098667A}"/>
              </a:ext>
            </a:extLst>
          </p:cNvPr>
          <p:cNvCxnSpPr>
            <a:cxnSpLocks/>
          </p:cNvCxnSpPr>
          <p:nvPr/>
        </p:nvCxnSpPr>
        <p:spPr>
          <a:xfrm>
            <a:off x="8630769" y="1739150"/>
            <a:ext cx="0" cy="5038164"/>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86B8CEB-0510-5DDF-BDAD-5A2A4B16CCDA}"/>
              </a:ext>
            </a:extLst>
          </p:cNvPr>
          <p:cNvSpPr txBox="1"/>
          <p:nvPr/>
        </p:nvSpPr>
        <p:spPr>
          <a:xfrm>
            <a:off x="467285" y="3174622"/>
            <a:ext cx="2621059" cy="923330"/>
          </a:xfrm>
          <a:prstGeom prst="rect">
            <a:avLst/>
          </a:prstGeom>
          <a:noFill/>
        </p:spPr>
        <p:txBody>
          <a:bodyPr wrap="square" rtlCol="0">
            <a:spAutoFit/>
          </a:bodyPr>
          <a:lstStyle/>
          <a:p>
            <a:pPr algn="ctr"/>
            <a:r>
              <a:rPr lang="en-US" b="1" dirty="0"/>
              <a:t>DON’T</a:t>
            </a:r>
            <a:r>
              <a:rPr lang="en-US" dirty="0"/>
              <a:t> get sunburnt.  Wear sunscreen and a hat to protect your skin.</a:t>
            </a:r>
          </a:p>
        </p:txBody>
      </p:sp>
      <p:sp>
        <p:nvSpPr>
          <p:cNvPr id="29" name="TextBox 28">
            <a:extLst>
              <a:ext uri="{FF2B5EF4-FFF2-40B4-BE49-F238E27FC236}">
                <a16:creationId xmlns:a16="http://schemas.microsoft.com/office/drawing/2014/main" id="{4AB2586E-7B33-0A67-33E6-BE47DC288BEB}"/>
              </a:ext>
            </a:extLst>
          </p:cNvPr>
          <p:cNvSpPr txBox="1"/>
          <p:nvPr/>
        </p:nvSpPr>
        <p:spPr>
          <a:xfrm>
            <a:off x="3064706" y="2703920"/>
            <a:ext cx="2894573" cy="1477328"/>
          </a:xfrm>
          <a:prstGeom prst="rect">
            <a:avLst/>
          </a:prstGeom>
          <a:noFill/>
        </p:spPr>
        <p:txBody>
          <a:bodyPr wrap="square" rtlCol="0">
            <a:spAutoFit/>
          </a:bodyPr>
          <a:lstStyle/>
          <a:p>
            <a:pPr algn="ctr"/>
            <a:r>
              <a:rPr lang="en-US" b="1" dirty="0"/>
              <a:t>DON’T</a:t>
            </a:r>
            <a:r>
              <a:rPr lang="en-US" dirty="0"/>
              <a:t> bring or arrive under the influence of alcohol or illegal drugs.  Doing so prohibits volunteers from participating.</a:t>
            </a:r>
          </a:p>
        </p:txBody>
      </p:sp>
      <p:sp>
        <p:nvSpPr>
          <p:cNvPr id="30" name="TextBox 29">
            <a:extLst>
              <a:ext uri="{FF2B5EF4-FFF2-40B4-BE49-F238E27FC236}">
                <a16:creationId xmlns:a16="http://schemas.microsoft.com/office/drawing/2014/main" id="{FFD062AF-2F21-61AD-A3AB-DFC94F0C7E97}"/>
              </a:ext>
            </a:extLst>
          </p:cNvPr>
          <p:cNvSpPr txBox="1"/>
          <p:nvPr/>
        </p:nvSpPr>
        <p:spPr>
          <a:xfrm>
            <a:off x="5936876" y="3421099"/>
            <a:ext cx="2723028" cy="646331"/>
          </a:xfrm>
          <a:prstGeom prst="rect">
            <a:avLst/>
          </a:prstGeom>
          <a:noFill/>
        </p:spPr>
        <p:txBody>
          <a:bodyPr wrap="square" rtlCol="0">
            <a:spAutoFit/>
          </a:bodyPr>
          <a:lstStyle/>
          <a:p>
            <a:pPr algn="ctr"/>
            <a:r>
              <a:rPr lang="en-US" b="1" dirty="0"/>
              <a:t>DON’T</a:t>
            </a:r>
            <a:r>
              <a:rPr lang="en-US" dirty="0"/>
              <a:t> engage in horseplay!</a:t>
            </a:r>
          </a:p>
        </p:txBody>
      </p:sp>
      <p:sp>
        <p:nvSpPr>
          <p:cNvPr id="31" name="TextBox 30">
            <a:extLst>
              <a:ext uri="{FF2B5EF4-FFF2-40B4-BE49-F238E27FC236}">
                <a16:creationId xmlns:a16="http://schemas.microsoft.com/office/drawing/2014/main" id="{068FA42F-67DF-7EAF-93E8-9D2BFE8E5920}"/>
              </a:ext>
            </a:extLst>
          </p:cNvPr>
          <p:cNvSpPr txBox="1"/>
          <p:nvPr/>
        </p:nvSpPr>
        <p:spPr>
          <a:xfrm>
            <a:off x="8630769" y="2832843"/>
            <a:ext cx="2723027" cy="1477328"/>
          </a:xfrm>
          <a:prstGeom prst="rect">
            <a:avLst/>
          </a:prstGeom>
          <a:noFill/>
        </p:spPr>
        <p:txBody>
          <a:bodyPr wrap="square" rtlCol="0">
            <a:spAutoFit/>
          </a:bodyPr>
          <a:lstStyle/>
          <a:p>
            <a:pPr algn="ctr"/>
            <a:r>
              <a:rPr lang="en-US" b="1" dirty="0"/>
              <a:t>DON’T </a:t>
            </a:r>
            <a:r>
              <a:rPr lang="en-US" dirty="0"/>
              <a:t>handle hazardous litter: syringes, needles, car batteries, containers of chemicals, dead animals, weapons, etc.</a:t>
            </a:r>
          </a:p>
        </p:txBody>
      </p:sp>
      <p:sp>
        <p:nvSpPr>
          <p:cNvPr id="32" name="TextBox 31">
            <a:extLst>
              <a:ext uri="{FF2B5EF4-FFF2-40B4-BE49-F238E27FC236}">
                <a16:creationId xmlns:a16="http://schemas.microsoft.com/office/drawing/2014/main" id="{8A958006-7A17-436E-00B5-78567A1520BB}"/>
              </a:ext>
            </a:extLst>
          </p:cNvPr>
          <p:cNvSpPr txBox="1"/>
          <p:nvPr/>
        </p:nvSpPr>
        <p:spPr>
          <a:xfrm>
            <a:off x="432550" y="5702121"/>
            <a:ext cx="2664756" cy="923330"/>
          </a:xfrm>
          <a:prstGeom prst="rect">
            <a:avLst/>
          </a:prstGeom>
          <a:noFill/>
        </p:spPr>
        <p:txBody>
          <a:bodyPr wrap="square" rtlCol="0">
            <a:spAutoFit/>
          </a:bodyPr>
          <a:lstStyle/>
          <a:p>
            <a:pPr algn="ctr"/>
            <a:r>
              <a:rPr lang="en-US" b="1" dirty="0"/>
              <a:t>DON’T</a:t>
            </a:r>
            <a:r>
              <a:rPr lang="en-US" dirty="0"/>
              <a:t> touch a bucket used as a privy or toilets at camp sites! </a:t>
            </a:r>
          </a:p>
        </p:txBody>
      </p:sp>
      <p:sp>
        <p:nvSpPr>
          <p:cNvPr id="33" name="TextBox 32">
            <a:extLst>
              <a:ext uri="{FF2B5EF4-FFF2-40B4-BE49-F238E27FC236}">
                <a16:creationId xmlns:a16="http://schemas.microsoft.com/office/drawing/2014/main" id="{0616FC72-2E23-99DF-EA86-600D499940BF}"/>
              </a:ext>
            </a:extLst>
          </p:cNvPr>
          <p:cNvSpPr txBox="1"/>
          <p:nvPr/>
        </p:nvSpPr>
        <p:spPr>
          <a:xfrm>
            <a:off x="3138906" y="5481926"/>
            <a:ext cx="2701597" cy="1200329"/>
          </a:xfrm>
          <a:prstGeom prst="rect">
            <a:avLst/>
          </a:prstGeom>
          <a:noFill/>
        </p:spPr>
        <p:txBody>
          <a:bodyPr wrap="square" rtlCol="0">
            <a:spAutoFit/>
          </a:bodyPr>
          <a:lstStyle/>
          <a:p>
            <a:pPr algn="ctr"/>
            <a:r>
              <a:rPr lang="en-US" b="1" dirty="0"/>
              <a:t>DON’T</a:t>
            </a:r>
            <a:r>
              <a:rPr lang="en-US" dirty="0"/>
              <a:t> bring knives, machetes or other such tools that could cause accidental injuries.</a:t>
            </a:r>
          </a:p>
        </p:txBody>
      </p:sp>
      <p:sp>
        <p:nvSpPr>
          <p:cNvPr id="34" name="TextBox 33">
            <a:extLst>
              <a:ext uri="{FF2B5EF4-FFF2-40B4-BE49-F238E27FC236}">
                <a16:creationId xmlns:a16="http://schemas.microsoft.com/office/drawing/2014/main" id="{9A9BE244-C531-8CCF-153E-013D77A04B87}"/>
              </a:ext>
            </a:extLst>
          </p:cNvPr>
          <p:cNvSpPr txBox="1"/>
          <p:nvPr/>
        </p:nvSpPr>
        <p:spPr>
          <a:xfrm>
            <a:off x="5878606" y="5469039"/>
            <a:ext cx="2723025" cy="1200329"/>
          </a:xfrm>
          <a:prstGeom prst="rect">
            <a:avLst/>
          </a:prstGeom>
          <a:noFill/>
        </p:spPr>
        <p:txBody>
          <a:bodyPr wrap="square" rtlCol="0">
            <a:spAutoFit/>
          </a:bodyPr>
          <a:lstStyle/>
          <a:p>
            <a:pPr algn="ctr"/>
            <a:r>
              <a:rPr lang="en-US" b="1" dirty="0"/>
              <a:t>DON’T</a:t>
            </a:r>
            <a:r>
              <a:rPr lang="en-US" dirty="0"/>
              <a:t> touch or disturb animals in their habitat.  Be alert and respectful of wildlife.</a:t>
            </a:r>
          </a:p>
        </p:txBody>
      </p:sp>
      <p:sp>
        <p:nvSpPr>
          <p:cNvPr id="38" name="TextBox 37">
            <a:extLst>
              <a:ext uri="{FF2B5EF4-FFF2-40B4-BE49-F238E27FC236}">
                <a16:creationId xmlns:a16="http://schemas.microsoft.com/office/drawing/2014/main" id="{BA2983A4-1CEF-A30C-8988-D2C73A1DCEDE}"/>
              </a:ext>
            </a:extLst>
          </p:cNvPr>
          <p:cNvSpPr txBox="1"/>
          <p:nvPr/>
        </p:nvSpPr>
        <p:spPr>
          <a:xfrm>
            <a:off x="8659904" y="5497324"/>
            <a:ext cx="2693888" cy="1200329"/>
          </a:xfrm>
          <a:prstGeom prst="rect">
            <a:avLst/>
          </a:prstGeom>
          <a:noFill/>
        </p:spPr>
        <p:txBody>
          <a:bodyPr wrap="square" rtlCol="0">
            <a:spAutoFit/>
          </a:bodyPr>
          <a:lstStyle/>
          <a:p>
            <a:pPr algn="ctr"/>
            <a:r>
              <a:rPr lang="en-US" b="1" dirty="0"/>
              <a:t>DON’T</a:t>
            </a:r>
            <a:r>
              <a:rPr lang="en-US" dirty="0"/>
              <a:t> compress trash in the bags as sharp objects could cause injuries.  Bags should be 2/3 full.</a:t>
            </a:r>
          </a:p>
        </p:txBody>
      </p:sp>
      <p:sp>
        <p:nvSpPr>
          <p:cNvPr id="44" name="TextBox 43">
            <a:hlinkClick r:id="" action="ppaction://hlinkshowjump?jump=nextslide"/>
            <a:extLst>
              <a:ext uri="{FF2B5EF4-FFF2-40B4-BE49-F238E27FC236}">
                <a16:creationId xmlns:a16="http://schemas.microsoft.com/office/drawing/2014/main" id="{02AD5A84-C244-FF89-B64E-1CA61ED2B3BD}"/>
              </a:ext>
            </a:extLst>
          </p:cNvPr>
          <p:cNvSpPr txBox="1"/>
          <p:nvPr/>
        </p:nvSpPr>
        <p:spPr>
          <a:xfrm>
            <a:off x="9776650" y="1217248"/>
            <a:ext cx="1628369"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solidFill>
              </a:rPr>
              <a:t>Continue</a:t>
            </a:r>
          </a:p>
        </p:txBody>
      </p:sp>
      <p:pic>
        <p:nvPicPr>
          <p:cNvPr id="16" name="Picture 15">
            <a:extLst>
              <a:ext uri="{FF2B5EF4-FFF2-40B4-BE49-F238E27FC236}">
                <a16:creationId xmlns:a16="http://schemas.microsoft.com/office/drawing/2014/main" id="{A416250D-3A5E-1793-99EF-99363BB235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6984" y="1951888"/>
            <a:ext cx="2228850" cy="1285875"/>
          </a:xfrm>
          <a:prstGeom prst="rect">
            <a:avLst/>
          </a:prstGeom>
        </p:spPr>
      </p:pic>
      <p:pic>
        <p:nvPicPr>
          <p:cNvPr id="20" name="Picture 19">
            <a:extLst>
              <a:ext uri="{FF2B5EF4-FFF2-40B4-BE49-F238E27FC236}">
                <a16:creationId xmlns:a16="http://schemas.microsoft.com/office/drawing/2014/main" id="{DBDD8690-736A-68CD-5E41-C7E449ABD80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151278" y="1789462"/>
            <a:ext cx="1775606" cy="1060201"/>
          </a:xfrm>
          <a:prstGeom prst="rect">
            <a:avLst/>
          </a:prstGeom>
        </p:spPr>
      </p:pic>
      <p:pic>
        <p:nvPicPr>
          <p:cNvPr id="39" name="Picture 12" descr="Toilet Paper PNG &amp; Download Transparent Toilet Paper PNG Images for Free -  NicePNG">
            <a:extLst>
              <a:ext uri="{FF2B5EF4-FFF2-40B4-BE49-F238E27FC236}">
                <a16:creationId xmlns:a16="http://schemas.microsoft.com/office/drawing/2014/main" id="{AC6E829C-C870-76EF-5D35-A178CBFA81FF}"/>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3743" b="89840" l="10000" r="90000">
                        <a14:foregroundMark x1="35000" y1="8556" x2="35000" y2="8556"/>
                        <a14:foregroundMark x1="60667" y1="3743" x2="60667" y2="3743"/>
                      </a14:backgroundRemoval>
                    </a14:imgEffect>
                  </a14:imgLayer>
                </a14:imgProps>
              </a:ext>
              <a:ext uri="{28A0092B-C50C-407E-A947-70E740481C1C}">
                <a14:useLocalDpi xmlns:a14="http://schemas.microsoft.com/office/drawing/2010/main"/>
              </a:ext>
            </a:extLst>
          </a:blip>
          <a:srcRect/>
          <a:stretch>
            <a:fillRect/>
          </a:stretch>
        </p:blipFill>
        <p:spPr bwMode="auto">
          <a:xfrm>
            <a:off x="1323377" y="4379696"/>
            <a:ext cx="971587" cy="121124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artoon Sun image - Free stock photo - Public Domain photo - CC0 Images">
            <a:extLst>
              <a:ext uri="{FF2B5EF4-FFF2-40B4-BE49-F238E27FC236}">
                <a16:creationId xmlns:a16="http://schemas.microsoft.com/office/drawing/2014/main" id="{E8B18DEE-41A3-92A3-3941-7502F4EF5B3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28069" y="1794119"/>
            <a:ext cx="1326483" cy="132648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bottle of wine clip art - Clip Art Library">
            <a:extLst>
              <a:ext uri="{FF2B5EF4-FFF2-40B4-BE49-F238E27FC236}">
                <a16:creationId xmlns:a16="http://schemas.microsoft.com/office/drawing/2014/main" id="{6DE1B4DC-0033-8E20-39D6-A0CFC35EE052}"/>
              </a:ext>
            </a:extLst>
          </p:cNvPr>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backgroundRemoval t="5128" b="96337" l="34783" r="62500">
                        <a14:foregroundMark x1="47826" y1="7692" x2="47826" y2="7692"/>
                        <a14:foregroundMark x1="53261" y1="25275" x2="53261" y2="25275"/>
                        <a14:foregroundMark x1="52174" y1="35531" x2="52174" y2="35531"/>
                        <a14:foregroundMark x1="52717" y1="50916" x2="52717" y2="50916"/>
                        <a14:foregroundMark x1="51087" y1="96337" x2="51087" y2="96337"/>
                        <a14:foregroundMark x1="47826" y1="89744" x2="47826" y2="89744"/>
                        <a14:foregroundMark x1="47826" y1="89744" x2="47826" y2="89744"/>
                        <a14:foregroundMark x1="47826" y1="89744" x2="47826" y2="89744"/>
                        <a14:foregroundMark x1="40761" y1="88278" x2="40761" y2="88278"/>
                        <a14:foregroundMark x1="61413" y1="89011" x2="61413" y2="89011"/>
                        <a14:foregroundMark x1="41304" y1="39194" x2="41304" y2="39194"/>
                        <a14:foregroundMark x1="51087" y1="20147" x2="51087" y2="20147"/>
                        <a14:foregroundMark x1="47826" y1="8425" x2="47826" y2="8425"/>
                        <a14:foregroundMark x1="47826" y1="8425" x2="47826" y2="8425"/>
                        <a14:foregroundMark x1="50000" y1="10989" x2="50000" y2="10989"/>
                        <a14:foregroundMark x1="47826" y1="26374" x2="47826" y2="26374"/>
                        <a14:foregroundMark x1="45109" y1="32234" x2="45109" y2="32234"/>
                        <a14:foregroundMark x1="46196" y1="40659" x2="46196" y2="40659"/>
                        <a14:foregroundMark x1="47826" y1="58608" x2="47826" y2="58608"/>
                        <a14:foregroundMark x1="36413" y1="67399" x2="36413" y2="67399"/>
                        <a14:foregroundMark x1="57065" y1="91941" x2="57065" y2="91941"/>
                        <a14:foregroundMark x1="36413" y1="47253" x2="36413" y2="47253"/>
                        <a14:foregroundMark x1="48913" y1="14652" x2="48913" y2="14652"/>
                        <a14:foregroundMark x1="51087" y1="13553" x2="51087" y2="13553"/>
                        <a14:foregroundMark x1="52717" y1="5128" x2="52717" y2="5128"/>
                      </a14:backgroundRemoval>
                    </a14:imgEffect>
                  </a14:imgLayer>
                </a14:imgProps>
              </a:ext>
              <a:ext uri="{28A0092B-C50C-407E-A947-70E740481C1C}">
                <a14:useLocalDpi xmlns:a14="http://schemas.microsoft.com/office/drawing/2010/main"/>
              </a:ext>
            </a:extLst>
          </a:blip>
          <a:srcRect l="32098" r="33217"/>
          <a:stretch/>
        </p:blipFill>
        <p:spPr bwMode="auto">
          <a:xfrm rot="3218105">
            <a:off x="4161545" y="1508070"/>
            <a:ext cx="316933" cy="135569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Free Machete Knife Cliparts, Download Free Machete Knife Cliparts png  images, Free ClipArts on Clipart Library">
            <a:extLst>
              <a:ext uri="{FF2B5EF4-FFF2-40B4-BE49-F238E27FC236}">
                <a16:creationId xmlns:a16="http://schemas.microsoft.com/office/drawing/2014/main" id="{33864CA4-59F1-6657-CCBD-370C38F029FA}"/>
              </a:ext>
            </a:extLst>
          </p:cNvPr>
          <p:cNvPicPr>
            <a:picLocks noChangeAspect="1" noChangeArrowheads="1"/>
          </p:cNvPicPr>
          <p:nvPr/>
        </p:nvPicPr>
        <p:blipFill>
          <a:blip r:embed="rId9" cstate="screen">
            <a:extLst>
              <a:ext uri="{BEBA8EAE-BF5A-486C-A8C5-ECC9F3942E4B}">
                <a14:imgProps xmlns:a14="http://schemas.microsoft.com/office/drawing/2010/main">
                  <a14:imgLayer r:embed="rId10">
                    <a14:imgEffect>
                      <a14:backgroundRemoval t="2146" b="95279" l="1389" r="96296">
                        <a14:foregroundMark x1="6944" y1="20172" x2="6944" y2="20172"/>
                        <a14:foregroundMark x1="6481" y1="3004" x2="6481" y2="3004"/>
                        <a14:foregroundMark x1="1389" y1="11588" x2="1389" y2="11588"/>
                        <a14:foregroundMark x1="83796" y1="80687" x2="83796" y2="80687"/>
                        <a14:foregroundMark x1="83796" y1="80687" x2="83796" y2="80687"/>
                        <a14:foregroundMark x1="36574" y1="41631" x2="36574" y2="41631"/>
                        <a14:foregroundMark x1="78241" y1="79828" x2="78241" y2="79828"/>
                        <a14:foregroundMark x1="91667" y1="87554" x2="91667" y2="87554"/>
                        <a14:foregroundMark x1="96296" y1="95279" x2="96296" y2="95279"/>
                      </a14:backgroundRemoval>
                    </a14:imgEffect>
                  </a14:imgLayer>
                </a14:imgProps>
              </a:ext>
              <a:ext uri="{28A0092B-C50C-407E-A947-70E740481C1C}">
                <a14:useLocalDpi xmlns:a14="http://schemas.microsoft.com/office/drawing/2010/main"/>
              </a:ext>
            </a:extLst>
          </a:blip>
          <a:srcRect/>
          <a:stretch>
            <a:fillRect/>
          </a:stretch>
        </p:blipFill>
        <p:spPr bwMode="auto">
          <a:xfrm>
            <a:off x="3929895" y="4318593"/>
            <a:ext cx="1079134" cy="116406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Trash Bags Needed - Garbage Bag Cartoon Png - Free Transparent PNG Clipart  Images Download">
            <a:extLst>
              <a:ext uri="{FF2B5EF4-FFF2-40B4-BE49-F238E27FC236}">
                <a16:creationId xmlns:a16="http://schemas.microsoft.com/office/drawing/2014/main" id="{4403A89C-5755-4B14-19F7-9B379FA4E299}"/>
              </a:ext>
            </a:extLst>
          </p:cNvPr>
          <p:cNvPicPr>
            <a:picLocks noChangeAspect="1" noChangeArrowheads="1"/>
          </p:cNvPicPr>
          <p:nvPr/>
        </p:nvPicPr>
        <p:blipFill>
          <a:blip r:embed="rId11" cstate="screen">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9157229" y="4204967"/>
            <a:ext cx="1667658" cy="1518516"/>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Free Duck Clipart, Download Free Duck Clipart png images, Free ClipArts on  Clipart Library">
            <a:extLst>
              <a:ext uri="{FF2B5EF4-FFF2-40B4-BE49-F238E27FC236}">
                <a16:creationId xmlns:a16="http://schemas.microsoft.com/office/drawing/2014/main" id="{518D1F9A-79FB-93E8-E0BD-474AD9483981}"/>
              </a:ext>
            </a:extLst>
          </p:cNvPr>
          <p:cNvPicPr>
            <a:picLocks noChangeAspect="1" noChangeArrowheads="1"/>
          </p:cNvPicPr>
          <p:nvPr/>
        </p:nvPicPr>
        <p:blipFill>
          <a:blip r:embed="rId13" cstate="screen">
            <a:extLst>
              <a:ext uri="{BEBA8EAE-BF5A-486C-A8C5-ECC9F3942E4B}">
                <a14:imgProps xmlns:a14="http://schemas.microsoft.com/office/drawing/2010/main">
                  <a14:imgLayer r:embed="rId14">
                    <a14:imgEffect>
                      <a14:backgroundRemoval t="0" b="97059" l="5189" r="96226">
                        <a14:foregroundMark x1="46698" y1="61345" x2="46698" y2="61345"/>
                        <a14:foregroundMark x1="46698" y1="86555" x2="46698" y2="86555"/>
                        <a14:foregroundMark x1="70755" y1="89916" x2="70755" y2="89916"/>
                        <a14:foregroundMark x1="53774" y1="97059" x2="53774" y2="97059"/>
                        <a14:foregroundMark x1="36792" y1="67647" x2="36792" y2="67647"/>
                        <a14:foregroundMark x1="47642" y1="42437" x2="47642" y2="42437"/>
                        <a14:foregroundMark x1="81132" y1="5882" x2="81132" y2="5882"/>
                        <a14:foregroundMark x1="87736" y1="17647" x2="87736" y2="17647"/>
                        <a14:foregroundMark x1="50472" y1="65966" x2="50472" y2="65966"/>
                        <a14:foregroundMark x1="34434" y1="61345" x2="34434" y2="61345"/>
                        <a14:foregroundMark x1="44811" y1="54202" x2="44811" y2="54202"/>
                        <a14:foregroundMark x1="45755" y1="47059" x2="45755" y2="47059"/>
                        <a14:foregroundMark x1="27358" y1="60504" x2="27358" y2="60504"/>
                        <a14:foregroundMark x1="57547" y1="71008" x2="57547" y2="71008"/>
                        <a14:foregroundMark x1="44811" y1="73109" x2="44811" y2="73109"/>
                        <a14:foregroundMark x1="28774" y1="72269" x2="28774" y2="72269"/>
                        <a14:foregroundMark x1="21698" y1="65126" x2="21698" y2="65126"/>
                        <a14:foregroundMark x1="39623" y1="45378" x2="39623" y2="45378"/>
                        <a14:foregroundMark x1="63679" y1="62185" x2="63679" y2="62185"/>
                        <a14:foregroundMark x1="45755" y1="58824" x2="45755" y2="58824"/>
                        <a14:foregroundMark x1="50943" y1="58824" x2="50943" y2="58824"/>
                        <a14:foregroundMark x1="53774" y1="56723" x2="53774" y2="56723"/>
                        <a14:foregroundMark x1="32547" y1="62185" x2="32547" y2="62185"/>
                        <a14:foregroundMark x1="18396" y1="60504" x2="18396" y2="60504"/>
                        <a14:foregroundMark x1="5189" y1="59664" x2="5189" y2="59664"/>
                        <a14:foregroundMark x1="77830" y1="31933" x2="77830" y2="31933"/>
                        <a14:foregroundMark x1="91981" y1="19328" x2="91981" y2="19328"/>
                        <a14:foregroundMark x1="58019" y1="59664" x2="58019" y2="59664"/>
                        <a14:foregroundMark x1="34434" y1="59664" x2="42453" y2="62185"/>
                        <a14:foregroundMark x1="37736" y1="54202" x2="37736" y2="54202"/>
                        <a14:foregroundMark x1="56604" y1="45378" x2="56604" y2="45378"/>
                        <a14:foregroundMark x1="28774" y1="65126" x2="28774" y2="65126"/>
                        <a14:foregroundMark x1="47642" y1="68487" x2="47642" y2="68487"/>
                        <a14:foregroundMark x1="56604" y1="68487" x2="56604" y2="68487"/>
                        <a14:foregroundMark x1="54717" y1="65966" x2="54717" y2="65966"/>
                        <a14:foregroundMark x1="33491" y1="72269" x2="33491" y2="72269"/>
                        <a14:foregroundMark x1="14623" y1="51261" x2="14623" y2="51261"/>
                        <a14:foregroundMark x1="6604" y1="57563" x2="6604" y2="57563"/>
                        <a14:foregroundMark x1="77830" y1="420" x2="77830" y2="420"/>
                        <a14:foregroundMark x1="50472" y1="52521" x2="50472" y2="52521"/>
                        <a14:foregroundMark x1="51887" y1="72269" x2="51887" y2="72269"/>
                        <a14:foregroundMark x1="26415" y1="63866" x2="26415" y2="63866"/>
                        <a14:foregroundMark x1="43868" y1="44538" x2="43868" y2="44538"/>
                        <a14:foregroundMark x1="46698" y1="53361" x2="46698" y2="53361"/>
                        <a14:foregroundMark x1="58019" y1="65126" x2="58019" y2="65126"/>
                        <a14:foregroundMark x1="32547" y1="54202" x2="32547" y2="54202"/>
                        <a14:foregroundMark x1="40566" y1="69328" x2="40566" y2="69328"/>
                        <a14:foregroundMark x1="42453" y1="54202" x2="42453" y2="54202"/>
                        <a14:foregroundMark x1="54717" y1="53361" x2="54717" y2="53361"/>
                        <a14:foregroundMark x1="38679" y1="67647" x2="38679" y2="67647"/>
                        <a14:foregroundMark x1="21698" y1="64706" x2="21698" y2="64706"/>
                        <a14:foregroundMark x1="58019" y1="75630" x2="58019" y2="75630"/>
                        <a14:foregroundMark x1="49528" y1="72269" x2="49528" y2="72269"/>
                        <a14:foregroundMark x1="35849" y1="61345" x2="35849" y2="61345"/>
                        <a14:foregroundMark x1="39623" y1="53361" x2="39623" y2="53361"/>
                        <a14:foregroundMark x1="54717" y1="61345" x2="54717" y2="61345"/>
                        <a14:foregroundMark x1="35849" y1="70168" x2="35849" y2="70168"/>
                        <a14:foregroundMark x1="38679" y1="44538" x2="38679" y2="44538"/>
                        <a14:foregroundMark x1="51887" y1="44118" x2="51887" y2="44118"/>
                        <a14:foregroundMark x1="63679" y1="71429" x2="63679" y2="71429"/>
                        <a14:foregroundMark x1="50943" y1="75630" x2="50943" y2="75630"/>
                        <a14:foregroundMark x1="43868" y1="66807" x2="43868" y2="66807"/>
                        <a14:foregroundMark x1="20755" y1="64706" x2="20755" y2="64706"/>
                        <a14:foregroundMark x1="37736" y1="56723" x2="37736" y2="56723"/>
                        <a14:foregroundMark x1="54717" y1="58824" x2="54717" y2="58824"/>
                        <a14:foregroundMark x1="73113" y1="32773" x2="73113" y2="32773"/>
                        <a14:foregroundMark x1="44811" y1="64706" x2="44811" y2="64706"/>
                        <a14:foregroundMark x1="40566" y1="65126" x2="40566" y2="65126"/>
                        <a14:foregroundMark x1="30660" y1="55882" x2="30660" y2="55882"/>
                        <a14:foregroundMark x1="50943" y1="41597" x2="50943" y2="41597"/>
                        <a14:foregroundMark x1="57547" y1="54202" x2="57547" y2="54202"/>
                        <a14:foregroundMark x1="60849" y1="72269" x2="60849" y2="72269"/>
                        <a14:foregroundMark x1="53774" y1="77311" x2="53774" y2="77311"/>
                        <a14:foregroundMark x1="17453" y1="60504" x2="17453" y2="60504"/>
                        <a14:foregroundMark x1="20755" y1="62185" x2="20755" y2="62185"/>
                        <a14:foregroundMark x1="18396" y1="63025" x2="18396" y2="63025"/>
                        <a14:foregroundMark x1="27358" y1="70168" x2="27358" y2="70168"/>
                        <a14:foregroundMark x1="32547" y1="74790" x2="32547" y2="74790"/>
                        <a14:foregroundMark x1="24528" y1="71008" x2="24528" y2="71008"/>
                        <a14:foregroundMark x1="37736" y1="46218" x2="37736" y2="46218"/>
                        <a14:foregroundMark x1="48585" y1="44118" x2="48585" y2="44118"/>
                        <a14:foregroundMark x1="63679" y1="73950" x2="63679" y2="73950"/>
                        <a14:foregroundMark x1="20283" y1="67647" x2="20283" y2="67647"/>
                        <a14:foregroundMark x1="38679" y1="74790" x2="38679" y2="74790"/>
                        <a14:foregroundMark x1="35377" y1="45378" x2="35377" y2="45378"/>
                        <a14:foregroundMark x1="74057" y1="31092" x2="74057" y2="31092"/>
                        <a14:foregroundMark x1="71698" y1="31933" x2="71698" y2="31933"/>
                        <a14:foregroundMark x1="70755" y1="31092" x2="70755" y2="31092"/>
                        <a14:foregroundMark x1="93868" y1="57983" x2="93868" y2="57983"/>
                        <a14:foregroundMark x1="96226" y1="21849" x2="96226" y2="21849"/>
                        <a14:foregroundMark x1="33491" y1="45378" x2="33491" y2="45378"/>
                      </a14:backgroundRemoval>
                    </a14:imgEffect>
                  </a14:imgLayer>
                </a14:imgProps>
              </a:ext>
              <a:ext uri="{28A0092B-C50C-407E-A947-70E740481C1C}">
                <a14:useLocalDpi xmlns:a14="http://schemas.microsoft.com/office/drawing/2010/main"/>
              </a:ext>
            </a:extLst>
          </a:blip>
          <a:srcRect/>
          <a:stretch>
            <a:fillRect/>
          </a:stretch>
        </p:blipFill>
        <p:spPr bwMode="auto">
          <a:xfrm>
            <a:off x="6126667" y="4333888"/>
            <a:ext cx="1009649" cy="1133474"/>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178 snake clipart free | Public domain vectors">
            <a:extLst>
              <a:ext uri="{FF2B5EF4-FFF2-40B4-BE49-F238E27FC236}">
                <a16:creationId xmlns:a16="http://schemas.microsoft.com/office/drawing/2014/main" id="{536974C3-7E31-013E-A430-B9B31C4B52AD}"/>
              </a:ext>
            </a:extLst>
          </p:cNvPr>
          <p:cNvPicPr>
            <a:picLocks noChangeAspect="1" noChangeArrowheads="1"/>
          </p:cNvPicPr>
          <p:nvPr/>
        </p:nvPicPr>
        <p:blipFill>
          <a:blip r:embed="rId15" cstate="screen">
            <a:extLst>
              <a:ext uri="{BEBA8EAE-BF5A-486C-A8C5-ECC9F3942E4B}">
                <a14:imgProps xmlns:a14="http://schemas.microsoft.com/office/drawing/2010/main">
                  <a14:imgLayer r:embed="rId16">
                    <a14:imgEffect>
                      <a14:backgroundRemoval t="2618" b="96859" l="1521" r="99240">
                        <a14:foregroundMark x1="19392" y1="40314" x2="19392" y2="40314"/>
                        <a14:foregroundMark x1="6464" y1="54450" x2="6464" y2="54450"/>
                        <a14:foregroundMark x1="88593" y1="11518" x2="88593" y2="11518"/>
                        <a14:foregroundMark x1="96198" y1="62827" x2="96198" y2="62827"/>
                        <a14:foregroundMark x1="84030" y1="2618" x2="84030" y2="2618"/>
                        <a14:foregroundMark x1="44106" y1="92670" x2="44106" y2="92670"/>
                        <a14:foregroundMark x1="1521" y1="65445" x2="1521" y2="65445"/>
                        <a14:foregroundMark x1="50190" y1="97382" x2="50190" y2="97382"/>
                        <a14:foregroundMark x1="97719" y1="10471" x2="97719" y2="10471"/>
                        <a14:foregroundMark x1="99240" y1="61780" x2="99240" y2="61780"/>
                      </a14:backgroundRemoval>
                    </a14:imgEffect>
                  </a14:imgLayer>
                </a14:imgProps>
              </a:ext>
              <a:ext uri="{28A0092B-C50C-407E-A947-70E740481C1C}">
                <a14:useLocalDpi xmlns:a14="http://schemas.microsoft.com/office/drawing/2010/main"/>
              </a:ext>
            </a:extLst>
          </a:blip>
          <a:srcRect/>
          <a:stretch>
            <a:fillRect/>
          </a:stretch>
        </p:blipFill>
        <p:spPr bwMode="auto">
          <a:xfrm>
            <a:off x="7521516" y="4928673"/>
            <a:ext cx="731725" cy="531405"/>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Beer Bottle PNG Clipart​ | Gallery Yopriceville - High-Quality Free Images  and Transparent PNG Clipart">
            <a:extLst>
              <a:ext uri="{FF2B5EF4-FFF2-40B4-BE49-F238E27FC236}">
                <a16:creationId xmlns:a16="http://schemas.microsoft.com/office/drawing/2014/main" id="{EFED80EB-C701-46C3-35D7-90F87F0BBC95}"/>
              </a:ext>
            </a:extLst>
          </p:cNvPr>
          <p:cNvPicPr>
            <a:picLocks noChangeAspect="1" noChangeArrowheads="1"/>
          </p:cNvPicPr>
          <p:nvPr/>
        </p:nvPicPr>
        <p:blipFill>
          <a:blip r:embed="rId17" cstate="screen">
            <a:extLst>
              <a:ext uri="{BEBA8EAE-BF5A-486C-A8C5-ECC9F3942E4B}">
                <a14:imgProps xmlns:a14="http://schemas.microsoft.com/office/drawing/2010/main">
                  <a14:imgLayer r:embed="rId18">
                    <a14:imgEffect>
                      <a14:backgroundRemoval t="6500" b="98000" l="9524" r="89524">
                        <a14:foregroundMark x1="42857" y1="43500" x2="42857" y2="43500"/>
                        <a14:foregroundMark x1="48571" y1="18750" x2="48571" y2="18750"/>
                        <a14:foregroundMark x1="48571" y1="7250" x2="48571" y2="7250"/>
                        <a14:foregroundMark x1="42857" y1="32750" x2="42857" y2="32750"/>
                        <a14:foregroundMark x1="69524" y1="44000" x2="69524" y2="44000"/>
                        <a14:foregroundMark x1="13333" y1="42000" x2="13333" y2="42000"/>
                        <a14:foregroundMark x1="45714" y1="49000" x2="45714" y2="49000"/>
                        <a14:foregroundMark x1="72381" y1="84500" x2="72381" y2="84500"/>
                        <a14:foregroundMark x1="26667" y1="91500" x2="26667" y2="91500"/>
                        <a14:foregroundMark x1="64762" y1="86500" x2="64762" y2="86500"/>
                        <a14:foregroundMark x1="61905" y1="6500" x2="61905" y2="6500"/>
                        <a14:foregroundMark x1="56190" y1="33500" x2="56190" y2="33500"/>
                        <a14:foregroundMark x1="75238" y1="47000" x2="75238" y2="47000"/>
                        <a14:foregroundMark x1="64762" y1="43500" x2="64762" y2="43500"/>
                        <a14:foregroundMark x1="45714" y1="30000" x2="45714" y2="30000"/>
                        <a14:foregroundMark x1="56190" y1="25750" x2="56190" y2="25750"/>
                        <a14:foregroundMark x1="75238" y1="87250" x2="75238" y2="87250"/>
                        <a14:foregroundMark x1="56190" y1="89500" x2="56190" y2="89500"/>
                        <a14:foregroundMark x1="13333" y1="85250" x2="13333" y2="85250"/>
                        <a14:foregroundMark x1="23810" y1="95000" x2="23810" y2="95000"/>
                        <a14:foregroundMark x1="75238" y1="93000" x2="75238" y2="93000"/>
                        <a14:foregroundMark x1="53333" y1="32750" x2="53333" y2="32750"/>
                        <a14:foregroundMark x1="42857" y1="44000" x2="42857" y2="44000"/>
                        <a14:foregroundMark x1="61905" y1="46250" x2="61905" y2="46250"/>
                        <a14:foregroundMark x1="16190" y1="50500" x2="16190" y2="50500"/>
                        <a14:foregroundMark x1="53333" y1="38500" x2="53333" y2="38500"/>
                        <a14:foregroundMark x1="72381" y1="83750" x2="72381" y2="83750"/>
                        <a14:foregroundMark x1="66667" y1="89500" x2="66667" y2="89500"/>
                        <a14:foregroundMark x1="50476" y1="96500" x2="50476" y2="96500"/>
                        <a14:foregroundMark x1="40000" y1="90250" x2="40000" y2="90250"/>
                        <a14:foregroundMark x1="23810" y1="84500" x2="23810" y2="84500"/>
                        <a14:foregroundMark x1="34286" y1="98000" x2="34286" y2="98000"/>
                        <a14:foregroundMark x1="69524" y1="94250" x2="69524" y2="94250"/>
                        <a14:foregroundMark x1="20952" y1="82250" x2="20952" y2="82250"/>
                        <a14:foregroundMark x1="72381" y1="86500" x2="72381" y2="86500"/>
                        <a14:foregroundMark x1="61905" y1="91500" x2="61905" y2="91500"/>
                        <a14:foregroundMark x1="42857" y1="95000" x2="42857" y2="95000"/>
                      </a14:backgroundRemoval>
                    </a14:imgEffect>
                  </a14:imgLayer>
                </a14:imgProps>
              </a:ext>
              <a:ext uri="{28A0092B-C50C-407E-A947-70E740481C1C}">
                <a14:useLocalDpi xmlns:a14="http://schemas.microsoft.com/office/drawing/2010/main"/>
              </a:ext>
            </a:extLst>
          </a:blip>
          <a:srcRect/>
          <a:stretch>
            <a:fillRect/>
          </a:stretch>
        </p:blipFill>
        <p:spPr bwMode="auto">
          <a:xfrm rot="1708004" flipH="1">
            <a:off x="4760789" y="1792453"/>
            <a:ext cx="257713" cy="981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692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0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2500"/>
                            </p:stCondLst>
                            <p:childTnLst>
                              <p:par>
                                <p:cTn id="9" presetID="22" presetClass="entr" presetSubtype="8" fill="hold" grpId="0" nodeType="afterEffect">
                                  <p:stCondLst>
                                    <p:cond delay="200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childTnLst>
                          </p:cTn>
                        </p:par>
                        <p:par>
                          <p:cTn id="12" fill="hold">
                            <p:stCondLst>
                              <p:cond delay="5000"/>
                            </p:stCondLst>
                            <p:childTnLst>
                              <p:par>
                                <p:cTn id="13" presetID="22" presetClass="entr" presetSubtype="8" fill="hold" grpId="0" nodeType="afterEffect">
                                  <p:stCondLst>
                                    <p:cond delay="125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cTn>
                              </p:par>
                            </p:childTnLst>
                          </p:cTn>
                        </p:par>
                        <p:par>
                          <p:cTn id="16" fill="hold">
                            <p:stCondLst>
                              <p:cond delay="6750"/>
                            </p:stCondLst>
                            <p:childTnLst>
                              <p:par>
                                <p:cTn id="17" presetID="22" presetClass="entr" presetSubtype="8" fill="hold" grpId="0" nodeType="afterEffect">
                                  <p:stCondLst>
                                    <p:cond delay="250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par>
                          <p:cTn id="20" fill="hold">
                            <p:stCondLst>
                              <p:cond delay="9750"/>
                            </p:stCondLst>
                            <p:childTnLst>
                              <p:par>
                                <p:cTn id="21" presetID="22" presetClass="entr" presetSubtype="8" fill="hold" grpId="0" nodeType="afterEffect">
                                  <p:stCondLst>
                                    <p:cond delay="200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500"/>
                                        <p:tgtEl>
                                          <p:spTgt spid="33"/>
                                        </p:tgtEl>
                                      </p:cBhvr>
                                    </p:animEffect>
                                  </p:childTnLst>
                                </p:cTn>
                              </p:par>
                            </p:childTnLst>
                          </p:cTn>
                        </p:par>
                        <p:par>
                          <p:cTn id="24" fill="hold">
                            <p:stCondLst>
                              <p:cond delay="12250"/>
                            </p:stCondLst>
                            <p:childTnLst>
                              <p:par>
                                <p:cTn id="25" presetID="22" presetClass="entr" presetSubtype="8" fill="hold" grpId="0" nodeType="afterEffect">
                                  <p:stCondLst>
                                    <p:cond delay="2000"/>
                                  </p:stCondLst>
                                  <p:childTnLst>
                                    <p:set>
                                      <p:cBhvr>
                                        <p:cTn id="26" dur="1" fill="hold">
                                          <p:stCondLst>
                                            <p:cond delay="0"/>
                                          </p:stCondLst>
                                        </p:cTn>
                                        <p:tgtEl>
                                          <p:spTgt spid="34"/>
                                        </p:tgtEl>
                                        <p:attrNameLst>
                                          <p:attrName>style.visibility</p:attrName>
                                        </p:attrNameLst>
                                      </p:cBhvr>
                                      <p:to>
                                        <p:strVal val="visible"/>
                                      </p:to>
                                    </p:set>
                                    <p:animEffect transition="in" filter="wipe(left)">
                                      <p:cBhvr>
                                        <p:cTn id="27" dur="500"/>
                                        <p:tgtEl>
                                          <p:spTgt spid="34"/>
                                        </p:tgtEl>
                                      </p:cBhvr>
                                    </p:animEffect>
                                  </p:childTnLst>
                                </p:cTn>
                              </p:par>
                            </p:childTnLst>
                          </p:cTn>
                        </p:par>
                        <p:par>
                          <p:cTn id="28" fill="hold">
                            <p:stCondLst>
                              <p:cond delay="14750"/>
                            </p:stCondLst>
                            <p:childTnLst>
                              <p:par>
                                <p:cTn id="29" presetID="22" presetClass="entr" presetSubtype="8" fill="hold" grpId="0" nodeType="afterEffect">
                                  <p:stCondLst>
                                    <p:cond delay="2000"/>
                                  </p:stCondLst>
                                  <p:childTnLst>
                                    <p:set>
                                      <p:cBhvr>
                                        <p:cTn id="30" dur="1" fill="hold">
                                          <p:stCondLst>
                                            <p:cond delay="0"/>
                                          </p:stCondLst>
                                        </p:cTn>
                                        <p:tgtEl>
                                          <p:spTgt spid="38"/>
                                        </p:tgtEl>
                                        <p:attrNameLst>
                                          <p:attrName>style.visibility</p:attrName>
                                        </p:attrNameLst>
                                      </p:cBhvr>
                                      <p:to>
                                        <p:strVal val="visible"/>
                                      </p:to>
                                    </p:set>
                                    <p:animEffect transition="in" filter="wipe(left)">
                                      <p:cBhvr>
                                        <p:cTn id="31" dur="500"/>
                                        <p:tgtEl>
                                          <p:spTgt spid="38"/>
                                        </p:tgtEl>
                                      </p:cBhvr>
                                    </p:animEffect>
                                  </p:childTnLst>
                                </p:cTn>
                              </p:par>
                            </p:childTnLst>
                          </p:cTn>
                        </p:par>
                        <p:par>
                          <p:cTn id="32" fill="hold">
                            <p:stCondLst>
                              <p:cond delay="17250"/>
                            </p:stCondLst>
                            <p:childTnLst>
                              <p:par>
                                <p:cTn id="33" presetID="1" presetClass="entr" presetSubtype="0" fill="hold" grpId="0" nodeType="afterEffect">
                                  <p:stCondLst>
                                    <p:cond delay="200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8" grpId="0"/>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077CF-57DC-331E-D437-8A5381DE241B}"/>
              </a:ext>
            </a:extLst>
          </p:cNvPr>
          <p:cNvSpPr>
            <a:spLocks noGrp="1"/>
          </p:cNvSpPr>
          <p:nvPr>
            <p:ph type="title"/>
          </p:nvPr>
        </p:nvSpPr>
        <p:spPr>
          <a:solidFill>
            <a:srgbClr val="1B75BC"/>
          </a:solidFill>
        </p:spPr>
        <p:txBody>
          <a:bodyPr/>
          <a:lstStyle/>
          <a:p>
            <a:r>
              <a:rPr lang="en-US" dirty="0">
                <a:solidFill>
                  <a:schemeClr val="bg1"/>
                </a:solidFill>
                <a:latin typeface="Arial Black" panose="020B0A04020102020204" pitchFamily="34" charset="0"/>
              </a:rPr>
              <a:t>QUIZ Question #5</a:t>
            </a:r>
          </a:p>
        </p:txBody>
      </p:sp>
      <p:sp>
        <p:nvSpPr>
          <p:cNvPr id="3" name="Content Placeholder 2">
            <a:extLst>
              <a:ext uri="{FF2B5EF4-FFF2-40B4-BE49-F238E27FC236}">
                <a16:creationId xmlns:a16="http://schemas.microsoft.com/office/drawing/2014/main" id="{B41FBBF0-FF13-FF60-7AD6-F93E37FC1CB8}"/>
              </a:ext>
            </a:extLst>
          </p:cNvPr>
          <p:cNvSpPr>
            <a:spLocks noGrp="1"/>
          </p:cNvSpPr>
          <p:nvPr>
            <p:ph idx="1"/>
          </p:nvPr>
        </p:nvSpPr>
        <p:spPr/>
        <p:txBody>
          <a:bodyPr/>
          <a:lstStyle/>
          <a:p>
            <a:pPr marL="0" indent="0">
              <a:buNone/>
            </a:pPr>
            <a:r>
              <a:rPr lang="en-US" dirty="0"/>
              <a:t>All participants should be healthy and take frequent water breaks.</a:t>
            </a:r>
          </a:p>
          <a:p>
            <a:pPr marL="0" indent="0">
              <a:buNone/>
            </a:pPr>
            <a:endParaRPr lang="en-US" dirty="0"/>
          </a:p>
          <a:p>
            <a:pPr marL="514350" indent="-514350">
              <a:buAutoNum type="alphaUcParenR"/>
            </a:pPr>
            <a:r>
              <a:rPr lang="en-US" dirty="0">
                <a:hlinkClick r:id="" action="ppaction://hlinkshowjump?jump=nextslide"/>
              </a:rPr>
              <a:t>True</a:t>
            </a:r>
            <a:endParaRPr lang="en-US" dirty="0"/>
          </a:p>
          <a:p>
            <a:pPr marL="514350" indent="-514350">
              <a:buAutoNum type="alphaUcParenR"/>
            </a:pPr>
            <a:r>
              <a:rPr lang="en-US" dirty="0">
                <a:hlinkClick r:id="rId2" action="ppaction://hlinksldjump"/>
              </a:rPr>
              <a:t>False</a:t>
            </a:r>
            <a:endParaRPr lang="en-US" dirty="0"/>
          </a:p>
        </p:txBody>
      </p:sp>
      <p:sp>
        <p:nvSpPr>
          <p:cNvPr id="4" name="TextBox 3">
            <a:extLst>
              <a:ext uri="{FF2B5EF4-FFF2-40B4-BE49-F238E27FC236}">
                <a16:creationId xmlns:a16="http://schemas.microsoft.com/office/drawing/2014/main" id="{2E8E604B-7685-8BC0-AAEA-7C992BA6EF5A}"/>
              </a:ext>
            </a:extLst>
          </p:cNvPr>
          <p:cNvSpPr txBox="1"/>
          <p:nvPr/>
        </p:nvSpPr>
        <p:spPr>
          <a:xfrm>
            <a:off x="7375161" y="2924076"/>
            <a:ext cx="3417757" cy="1077218"/>
          </a:xfrm>
          <a:prstGeom prst="rect">
            <a:avLst/>
          </a:prstGeom>
          <a:solidFill>
            <a:srgbClr val="1B75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200" b="1" dirty="0">
                <a:solidFill>
                  <a:schemeClr val="bg1"/>
                </a:solidFill>
              </a:rPr>
              <a:t>Click on the correct answer.</a:t>
            </a:r>
          </a:p>
        </p:txBody>
      </p:sp>
    </p:spTree>
    <p:extLst>
      <p:ext uri="{BB962C8B-B14F-4D97-AF65-F5344CB8AC3E}">
        <p14:creationId xmlns:p14="http://schemas.microsoft.com/office/powerpoint/2010/main" val="3103219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913-C117-5C3E-678B-1D476C1A00CF}"/>
              </a:ext>
            </a:extLst>
          </p:cNvPr>
          <p:cNvSpPr>
            <a:spLocks noGrp="1"/>
          </p:cNvSpPr>
          <p:nvPr>
            <p:ph type="title"/>
          </p:nvPr>
        </p:nvSpPr>
        <p:spPr/>
        <p:txBody>
          <a:bodyPr/>
          <a:lstStyle/>
          <a:p>
            <a:pPr algn="ctr"/>
            <a:r>
              <a:rPr lang="en-US" dirty="0">
                <a:solidFill>
                  <a:srgbClr val="0099CC"/>
                </a:solidFill>
                <a:latin typeface="Arial Black" panose="020B0A04020102020204" pitchFamily="34" charset="0"/>
              </a:rPr>
              <a:t>Correct! Congratulations!</a:t>
            </a:r>
          </a:p>
        </p:txBody>
      </p:sp>
      <p:pic>
        <p:nvPicPr>
          <p:cNvPr id="4" name="Picture 3" descr="Icon&#10;&#10;Description automatically generated">
            <a:extLst>
              <a:ext uri="{FF2B5EF4-FFF2-40B4-BE49-F238E27FC236}">
                <a16:creationId xmlns:a16="http://schemas.microsoft.com/office/drawing/2014/main" id="{EB56F13B-B7D5-F4C2-A50F-A6D5B69E690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533896" y="2071688"/>
            <a:ext cx="4564322" cy="3963352"/>
          </a:xfrm>
          <a:prstGeom prst="rect">
            <a:avLst/>
          </a:prstGeom>
        </p:spPr>
      </p:pic>
      <p:sp>
        <p:nvSpPr>
          <p:cNvPr id="5" name="TextBox 4">
            <a:extLst>
              <a:ext uri="{FF2B5EF4-FFF2-40B4-BE49-F238E27FC236}">
                <a16:creationId xmlns:a16="http://schemas.microsoft.com/office/drawing/2014/main" id="{B8B6FFEF-42BA-F2A8-2C73-25E9A7686BA7}"/>
              </a:ext>
            </a:extLst>
          </p:cNvPr>
          <p:cNvSpPr txBox="1"/>
          <p:nvPr/>
        </p:nvSpPr>
        <p:spPr>
          <a:xfrm>
            <a:off x="2147055" y="6858000"/>
            <a:ext cx="7897889" cy="230832"/>
          </a:xfrm>
          <a:prstGeom prst="rect">
            <a:avLst/>
          </a:prstGeom>
          <a:noFill/>
        </p:spPr>
        <p:txBody>
          <a:bodyPr wrap="square" rtlCol="0">
            <a:spAutoFit/>
          </a:bodyPr>
          <a:lstStyle/>
          <a:p>
            <a:r>
              <a:rPr lang="en-US" sz="900">
                <a:hlinkClick r:id="rId3" tooltip="https://commons.wikimedia.org/wiki/File:Checkmark_green.svg"/>
              </a:rPr>
              <a:t>This Photo</a:t>
            </a:r>
            <a:r>
              <a:rPr lang="en-US" sz="900"/>
              <a:t> by Unknown Author is licensed under </a:t>
            </a:r>
            <a:r>
              <a:rPr lang="en-US" sz="900">
                <a:hlinkClick r:id="rId4" tooltip="https://creativecommons.org/licenses/by-sa/3.0/"/>
              </a:rPr>
              <a:t>CC BY-SA</a:t>
            </a:r>
            <a:endParaRPr lang="en-US" sz="900"/>
          </a:p>
        </p:txBody>
      </p:sp>
      <p:sp>
        <p:nvSpPr>
          <p:cNvPr id="8" name="TextBox 7">
            <a:hlinkClick r:id="rId5" action="ppaction://hlinksldjump"/>
            <a:extLst>
              <a:ext uri="{FF2B5EF4-FFF2-40B4-BE49-F238E27FC236}">
                <a16:creationId xmlns:a16="http://schemas.microsoft.com/office/drawing/2014/main" id="{2B58C2B6-5B69-ED43-5FBE-BB67A82B8033}"/>
              </a:ext>
            </a:extLst>
          </p:cNvPr>
          <p:cNvSpPr txBox="1"/>
          <p:nvPr/>
        </p:nvSpPr>
        <p:spPr>
          <a:xfrm>
            <a:off x="9380415" y="5798209"/>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Continue</a:t>
            </a:r>
          </a:p>
        </p:txBody>
      </p:sp>
    </p:spTree>
    <p:extLst>
      <p:ext uri="{BB962C8B-B14F-4D97-AF65-F5344CB8AC3E}">
        <p14:creationId xmlns:p14="http://schemas.microsoft.com/office/powerpoint/2010/main" val="4070251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021FD-1D3C-CCD0-85BC-FE1C207B10EC}"/>
              </a:ext>
            </a:extLst>
          </p:cNvPr>
          <p:cNvSpPr>
            <a:spLocks noGrp="1"/>
          </p:cNvSpPr>
          <p:nvPr>
            <p:ph type="title"/>
          </p:nvPr>
        </p:nvSpPr>
        <p:spPr>
          <a:xfrm>
            <a:off x="488576" y="329266"/>
            <a:ext cx="10515600" cy="970616"/>
          </a:xfrm>
        </p:spPr>
        <p:txBody>
          <a:bodyPr/>
          <a:lstStyle/>
          <a:p>
            <a:r>
              <a:rPr lang="en-US" dirty="0">
                <a:solidFill>
                  <a:srgbClr val="1B75BC"/>
                </a:solidFill>
                <a:latin typeface="Arial Black"/>
              </a:rPr>
              <a:t>Our Mission and Partners</a:t>
            </a:r>
          </a:p>
        </p:txBody>
      </p:sp>
      <p:sp>
        <p:nvSpPr>
          <p:cNvPr id="3" name="Content Placeholder 2">
            <a:extLst>
              <a:ext uri="{FF2B5EF4-FFF2-40B4-BE49-F238E27FC236}">
                <a16:creationId xmlns:a16="http://schemas.microsoft.com/office/drawing/2014/main" id="{775870A4-5FDB-9E1D-362D-D21110BE95F1}"/>
              </a:ext>
            </a:extLst>
          </p:cNvPr>
          <p:cNvSpPr>
            <a:spLocks noGrp="1"/>
          </p:cNvSpPr>
          <p:nvPr>
            <p:ph idx="1"/>
          </p:nvPr>
        </p:nvSpPr>
        <p:spPr>
          <a:xfrm>
            <a:off x="488576" y="1299883"/>
            <a:ext cx="11214848" cy="1413616"/>
          </a:xfrm>
          <a:solidFill>
            <a:srgbClr val="1B75BC"/>
          </a:solidFill>
        </p:spPr>
        <p:txBody>
          <a:bodyPr vert="horz" lIns="91440" tIns="45720" rIns="91440" bIns="45720" rtlCol="0" anchor="t">
            <a:normAutofit/>
          </a:bodyPr>
          <a:lstStyle/>
          <a:p>
            <a:pPr marL="0" indent="0" algn="ctr">
              <a:buNone/>
            </a:pPr>
            <a:r>
              <a:rPr lang="en-US" dirty="0">
                <a:solidFill>
                  <a:schemeClr val="bg1"/>
                </a:solidFill>
              </a:rPr>
              <a:t>The mission of Keep the Midlands Beautiful is to engage, inspire, and educate the Midlands to invest in our community through litter prevention, recycling, and beautification. </a:t>
            </a:r>
            <a:r>
              <a:rPr lang="en-US" dirty="0"/>
              <a:t> </a:t>
            </a:r>
            <a:endParaRPr lang="en-US"/>
          </a:p>
        </p:txBody>
      </p:sp>
      <p:pic>
        <p:nvPicPr>
          <p:cNvPr id="7" name="Picture 6" descr="Logo&#10;&#10;Description automatically generated with medium confidence">
            <a:extLst>
              <a:ext uri="{FF2B5EF4-FFF2-40B4-BE49-F238E27FC236}">
                <a16:creationId xmlns:a16="http://schemas.microsoft.com/office/drawing/2014/main" id="{4755ADAA-9FC8-95D7-C13E-02915B3C8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8250" y="5325800"/>
            <a:ext cx="2333625" cy="826492"/>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706931A5-F3D6-7327-8A4D-C03C17589E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2609" y="4009947"/>
            <a:ext cx="1304544" cy="1304544"/>
          </a:xfrm>
          <a:prstGeom prst="rect">
            <a:avLst/>
          </a:prstGeom>
        </p:spPr>
      </p:pic>
      <p:pic>
        <p:nvPicPr>
          <p:cNvPr id="11" name="Picture 10" descr="Logo, company name&#10;&#10;Description automatically generated">
            <a:extLst>
              <a:ext uri="{FF2B5EF4-FFF2-40B4-BE49-F238E27FC236}">
                <a16:creationId xmlns:a16="http://schemas.microsoft.com/office/drawing/2014/main" id="{860BC1EE-432B-101D-B100-D628BDCD71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9968" y="4111924"/>
            <a:ext cx="1967278" cy="954968"/>
          </a:xfrm>
          <a:prstGeom prst="rect">
            <a:avLst/>
          </a:prstGeom>
        </p:spPr>
      </p:pic>
      <p:pic>
        <p:nvPicPr>
          <p:cNvPr id="13" name="Picture 12" descr="Logo&#10;&#10;Description automatically generated">
            <a:extLst>
              <a:ext uri="{FF2B5EF4-FFF2-40B4-BE49-F238E27FC236}">
                <a16:creationId xmlns:a16="http://schemas.microsoft.com/office/drawing/2014/main" id="{29939242-A029-498F-F218-1DE7DB22A9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459" y="5023840"/>
            <a:ext cx="2181225" cy="1454150"/>
          </a:xfrm>
          <a:prstGeom prst="rect">
            <a:avLst/>
          </a:prstGeom>
        </p:spPr>
      </p:pic>
      <p:pic>
        <p:nvPicPr>
          <p:cNvPr id="15" name="Picture 14" descr="Logo&#10;&#10;Description automatically generated">
            <a:extLst>
              <a:ext uri="{FF2B5EF4-FFF2-40B4-BE49-F238E27FC236}">
                <a16:creationId xmlns:a16="http://schemas.microsoft.com/office/drawing/2014/main" id="{56AC41F0-FF47-7DC5-7AA5-87BEFD5AB7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634" y="3822251"/>
            <a:ext cx="1594097" cy="1492240"/>
          </a:xfrm>
          <a:prstGeom prst="rect">
            <a:avLst/>
          </a:prstGeom>
        </p:spPr>
      </p:pic>
      <p:sp>
        <p:nvSpPr>
          <p:cNvPr id="6" name="TextBox 5">
            <a:extLst>
              <a:ext uri="{FF2B5EF4-FFF2-40B4-BE49-F238E27FC236}">
                <a16:creationId xmlns:a16="http://schemas.microsoft.com/office/drawing/2014/main" id="{BE02AAF3-BA52-3940-DF27-30A6FC905723}"/>
              </a:ext>
            </a:extLst>
          </p:cNvPr>
          <p:cNvSpPr txBox="1"/>
          <p:nvPr/>
        </p:nvSpPr>
        <p:spPr>
          <a:xfrm>
            <a:off x="496201" y="2932841"/>
            <a:ext cx="4776550" cy="954107"/>
          </a:xfrm>
          <a:prstGeom prst="rect">
            <a:avLst/>
          </a:prstGeom>
          <a:noFill/>
          <a:ln w="28575">
            <a:noFill/>
          </a:ln>
        </p:spPr>
        <p:txBody>
          <a:bodyPr wrap="square" rtlCol="0">
            <a:spAutoFit/>
          </a:bodyPr>
          <a:lstStyle/>
          <a:p>
            <a:pPr algn="ctr"/>
            <a:r>
              <a:rPr lang="en-US" sz="2800" dirty="0"/>
              <a:t>KMB is a 501 (c) (3) organization supported by:</a:t>
            </a:r>
          </a:p>
        </p:txBody>
      </p:sp>
      <p:sp>
        <p:nvSpPr>
          <p:cNvPr id="8" name="Rectangle 7">
            <a:extLst>
              <a:ext uri="{FF2B5EF4-FFF2-40B4-BE49-F238E27FC236}">
                <a16:creationId xmlns:a16="http://schemas.microsoft.com/office/drawing/2014/main" id="{F610CAA6-826A-08C8-2FCD-F5E1CF58DCC3}"/>
              </a:ext>
            </a:extLst>
          </p:cNvPr>
          <p:cNvSpPr/>
          <p:nvPr/>
        </p:nvSpPr>
        <p:spPr>
          <a:xfrm>
            <a:off x="488576" y="2923524"/>
            <a:ext cx="4776550" cy="3663886"/>
          </a:xfrm>
          <a:prstGeom prst="rect">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1378791-E26E-F845-7AEB-1AD00642BADD}"/>
              </a:ext>
            </a:extLst>
          </p:cNvPr>
          <p:cNvSpPr txBox="1"/>
          <p:nvPr/>
        </p:nvSpPr>
        <p:spPr>
          <a:xfrm>
            <a:off x="5696265" y="2932841"/>
            <a:ext cx="5774684" cy="954107"/>
          </a:xfrm>
          <a:prstGeom prst="rect">
            <a:avLst/>
          </a:prstGeom>
          <a:noFill/>
        </p:spPr>
        <p:txBody>
          <a:bodyPr wrap="square" rtlCol="0">
            <a:spAutoFit/>
          </a:bodyPr>
          <a:lstStyle/>
          <a:p>
            <a:pPr algn="ctr"/>
            <a:r>
              <a:rPr lang="en-US" sz="2800" dirty="0"/>
              <a:t>Adopt-A-Highway, Adopt-A-Street and Adopt-A-Waterway Partners:</a:t>
            </a:r>
          </a:p>
        </p:txBody>
      </p:sp>
      <p:sp>
        <p:nvSpPr>
          <p:cNvPr id="12" name="Rectangle 11">
            <a:extLst>
              <a:ext uri="{FF2B5EF4-FFF2-40B4-BE49-F238E27FC236}">
                <a16:creationId xmlns:a16="http://schemas.microsoft.com/office/drawing/2014/main" id="{2A602A90-A59B-2E1E-CE52-F7EBA8703798}"/>
              </a:ext>
            </a:extLst>
          </p:cNvPr>
          <p:cNvSpPr/>
          <p:nvPr/>
        </p:nvSpPr>
        <p:spPr>
          <a:xfrm>
            <a:off x="5696265" y="2932841"/>
            <a:ext cx="6007159" cy="3654569"/>
          </a:xfrm>
          <a:prstGeom prst="rect">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hlinkClick r:id="" action="ppaction://hlinkshowjump?jump=nextslide"/>
            <a:extLst>
              <a:ext uri="{FF2B5EF4-FFF2-40B4-BE49-F238E27FC236}">
                <a16:creationId xmlns:a16="http://schemas.microsoft.com/office/drawing/2014/main" id="{42A15847-5140-AB00-60F1-2736296F026E}"/>
              </a:ext>
            </a:extLst>
          </p:cNvPr>
          <p:cNvSpPr txBox="1"/>
          <p:nvPr/>
        </p:nvSpPr>
        <p:spPr>
          <a:xfrm>
            <a:off x="10261333" y="6196700"/>
            <a:ext cx="1625867" cy="52639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solidFill>
              </a:rPr>
              <a:t>Continue</a:t>
            </a:r>
          </a:p>
        </p:txBody>
      </p:sp>
      <p:pic>
        <p:nvPicPr>
          <p:cNvPr id="14" name="Picture 13">
            <a:extLst>
              <a:ext uri="{FF2B5EF4-FFF2-40B4-BE49-F238E27FC236}">
                <a16:creationId xmlns:a16="http://schemas.microsoft.com/office/drawing/2014/main" id="{E19E789C-CC4F-A3DD-38F8-42D01F308F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7961" y="5597652"/>
            <a:ext cx="2245516" cy="747882"/>
          </a:xfrm>
          <a:prstGeom prst="rect">
            <a:avLst/>
          </a:prstGeom>
        </p:spPr>
      </p:pic>
    </p:spTree>
    <p:extLst>
      <p:ext uri="{BB962C8B-B14F-4D97-AF65-F5344CB8AC3E}">
        <p14:creationId xmlns:p14="http://schemas.microsoft.com/office/powerpoint/2010/main" val="5783991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8EF8B-4E23-757E-6DAC-561A9A59E47F}"/>
              </a:ext>
            </a:extLst>
          </p:cNvPr>
          <p:cNvSpPr>
            <a:spLocks noGrp="1"/>
          </p:cNvSpPr>
          <p:nvPr>
            <p:ph type="title"/>
          </p:nvPr>
        </p:nvSpPr>
        <p:spPr/>
        <p:txBody>
          <a:bodyPr/>
          <a:lstStyle/>
          <a:p>
            <a:pPr algn="ctr"/>
            <a:r>
              <a:rPr lang="en-US" dirty="0">
                <a:solidFill>
                  <a:srgbClr val="C00000"/>
                </a:solidFill>
                <a:latin typeface="Arial Black" panose="020B0A04020102020204" pitchFamily="34" charset="0"/>
              </a:rPr>
              <a:t>Please Try Again</a:t>
            </a:r>
          </a:p>
        </p:txBody>
      </p:sp>
      <p:pic>
        <p:nvPicPr>
          <p:cNvPr id="4" name="Graphic 3">
            <a:extLst>
              <a:ext uri="{FF2B5EF4-FFF2-40B4-BE49-F238E27FC236}">
                <a16:creationId xmlns:a16="http://schemas.microsoft.com/office/drawing/2014/main" id="{D1673704-F2FF-8E9A-7F71-AB01A896CF6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 uri="{837473B0-CC2E-450A-ABE3-18F120FF3D39}">
                <a1611:picAttrSrcUrl xmlns:a1611="http://schemas.microsoft.com/office/drawing/2016/11/main" r:id="rId3"/>
              </a:ext>
            </a:extLst>
          </a:blip>
          <a:stretch>
            <a:fillRect/>
          </a:stretch>
        </p:blipFill>
        <p:spPr>
          <a:xfrm>
            <a:off x="4004310" y="1690688"/>
            <a:ext cx="4005574" cy="4005574"/>
          </a:xfrm>
          <a:prstGeom prst="rect">
            <a:avLst/>
          </a:prstGeom>
        </p:spPr>
      </p:pic>
      <p:sp>
        <p:nvSpPr>
          <p:cNvPr id="6" name="TextBox 5">
            <a:hlinkClick r:id="rId4" action="ppaction://hlinksldjump"/>
            <a:extLst>
              <a:ext uri="{FF2B5EF4-FFF2-40B4-BE49-F238E27FC236}">
                <a16:creationId xmlns:a16="http://schemas.microsoft.com/office/drawing/2014/main" id="{107E4E8D-A8A9-BA6B-E906-0036E64F1340}"/>
              </a:ext>
            </a:extLst>
          </p:cNvPr>
          <p:cNvSpPr txBox="1"/>
          <p:nvPr/>
        </p:nvSpPr>
        <p:spPr>
          <a:xfrm>
            <a:off x="8289561" y="5861154"/>
            <a:ext cx="3413797"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solidFill>
              </a:rPr>
              <a:t>Go Back to Question</a:t>
            </a:r>
          </a:p>
        </p:txBody>
      </p:sp>
    </p:spTree>
    <p:extLst>
      <p:ext uri="{BB962C8B-B14F-4D97-AF65-F5344CB8AC3E}">
        <p14:creationId xmlns:p14="http://schemas.microsoft.com/office/powerpoint/2010/main" val="3629219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200DA-43EE-5ABD-56DC-5671E2762954}"/>
              </a:ext>
            </a:extLst>
          </p:cNvPr>
          <p:cNvSpPr>
            <a:spLocks noGrp="1"/>
          </p:cNvSpPr>
          <p:nvPr>
            <p:ph type="title"/>
          </p:nvPr>
        </p:nvSpPr>
        <p:spPr>
          <a:xfrm>
            <a:off x="479611" y="338231"/>
            <a:ext cx="10515600" cy="943722"/>
          </a:xfrm>
        </p:spPr>
        <p:txBody>
          <a:bodyPr/>
          <a:lstStyle/>
          <a:p>
            <a:r>
              <a:rPr lang="en-US" dirty="0">
                <a:solidFill>
                  <a:srgbClr val="1B75BC"/>
                </a:solidFill>
                <a:latin typeface="Arial Black"/>
              </a:rPr>
              <a:t>Safety First: </a:t>
            </a:r>
            <a:r>
              <a:rPr lang="en-US" dirty="0">
                <a:solidFill>
                  <a:srgbClr val="1B75BC"/>
                </a:solidFill>
                <a:latin typeface="Arial"/>
                <a:cs typeface="Arial"/>
              </a:rPr>
              <a:t>Safety Reporting</a:t>
            </a:r>
          </a:p>
        </p:txBody>
      </p:sp>
      <p:sp>
        <p:nvSpPr>
          <p:cNvPr id="3" name="Content Placeholder 2">
            <a:extLst>
              <a:ext uri="{FF2B5EF4-FFF2-40B4-BE49-F238E27FC236}">
                <a16:creationId xmlns:a16="http://schemas.microsoft.com/office/drawing/2014/main" id="{A0F2B268-6B89-CB02-16A9-1E721304909E}"/>
              </a:ext>
            </a:extLst>
          </p:cNvPr>
          <p:cNvSpPr>
            <a:spLocks noGrp="1"/>
          </p:cNvSpPr>
          <p:nvPr>
            <p:ph idx="1"/>
          </p:nvPr>
        </p:nvSpPr>
        <p:spPr>
          <a:xfrm>
            <a:off x="649940" y="1422209"/>
            <a:ext cx="5293660" cy="2020234"/>
          </a:xfrm>
        </p:spPr>
        <p:txBody>
          <a:bodyPr>
            <a:normAutofit fontScale="92500" lnSpcReduction="10000"/>
          </a:bodyPr>
          <a:lstStyle/>
          <a:p>
            <a:pPr marL="0" indent="0" algn="ctr">
              <a:buNone/>
            </a:pPr>
            <a:r>
              <a:rPr lang="en-US" b="1" dirty="0"/>
              <a:t>Reporting Injuries</a:t>
            </a:r>
          </a:p>
          <a:p>
            <a:pPr marL="0" indent="0" algn="ctr">
              <a:buNone/>
            </a:pPr>
            <a:r>
              <a:rPr lang="en-US" sz="2600" dirty="0"/>
              <a:t>If a participant becomes injured at any time during a cleanup, the Group Leader must report the injury on the “Injury Report Form” located in your Information Folder.</a:t>
            </a:r>
          </a:p>
        </p:txBody>
      </p:sp>
      <p:sp>
        <p:nvSpPr>
          <p:cNvPr id="4" name="Content Placeholder 2">
            <a:extLst>
              <a:ext uri="{FF2B5EF4-FFF2-40B4-BE49-F238E27FC236}">
                <a16:creationId xmlns:a16="http://schemas.microsoft.com/office/drawing/2014/main" id="{18073577-C9CC-7D80-93FE-7F491CB4919F}"/>
              </a:ext>
            </a:extLst>
          </p:cNvPr>
          <p:cNvSpPr txBox="1">
            <a:spLocks/>
          </p:cNvSpPr>
          <p:nvPr/>
        </p:nvSpPr>
        <p:spPr>
          <a:xfrm>
            <a:off x="7077635" y="1431171"/>
            <a:ext cx="4612341" cy="381318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Reporting Hazards</a:t>
            </a:r>
          </a:p>
          <a:p>
            <a:pPr marL="0" indent="0" algn="ctr">
              <a:buFont typeface="Arial" panose="020B0604020202020204" pitchFamily="34" charset="0"/>
              <a:buNone/>
            </a:pPr>
            <a:r>
              <a:rPr lang="en-US" sz="2600" dirty="0"/>
              <a:t>Any dump sites or hazardous items found including medical waste, dead animals, tires, furniture or others must be noted with the item(s) and location to Keep the Midlands Beautiful following a cleanup.  If the item is immediately dangerous, contact law enforcement. </a:t>
            </a:r>
          </a:p>
        </p:txBody>
      </p:sp>
      <p:pic>
        <p:nvPicPr>
          <p:cNvPr id="6" name="Picture 5" descr="A picture containing outdoor&#10;&#10;Description automatically generated">
            <a:extLst>
              <a:ext uri="{FF2B5EF4-FFF2-40B4-BE49-F238E27FC236}">
                <a16:creationId xmlns:a16="http://schemas.microsoft.com/office/drawing/2014/main" id="{66F7748B-7251-6A62-ED35-4E34CBBB70C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74098" y="3823256"/>
            <a:ext cx="2974788" cy="2231091"/>
          </a:xfrm>
          <a:prstGeom prst="rect">
            <a:avLst/>
          </a:prstGeom>
          <a:effectLst>
            <a:outerShdw blurRad="50800" dist="38100" dir="2700000" algn="tl" rotWithShape="0">
              <a:prstClr val="black">
                <a:alpha val="40000"/>
              </a:prstClr>
            </a:outerShdw>
          </a:effectLst>
        </p:spPr>
      </p:pic>
      <p:sp>
        <p:nvSpPr>
          <p:cNvPr id="10" name="Rectangle: Rounded Corners 9">
            <a:extLst>
              <a:ext uri="{FF2B5EF4-FFF2-40B4-BE49-F238E27FC236}">
                <a16:creationId xmlns:a16="http://schemas.microsoft.com/office/drawing/2014/main" id="{45AAC061-7563-6B80-1948-FA1E31AC93AE}"/>
              </a:ext>
            </a:extLst>
          </p:cNvPr>
          <p:cNvSpPr/>
          <p:nvPr/>
        </p:nvSpPr>
        <p:spPr>
          <a:xfrm>
            <a:off x="3203192" y="3944468"/>
            <a:ext cx="3589244" cy="2321859"/>
          </a:xfrm>
          <a:prstGeom prst="roundRect">
            <a:avLst/>
          </a:prstGeom>
          <a:solidFill>
            <a:srgbClr val="1B75BC"/>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74EEC4B-34DA-286D-3777-B4AE3252D6A6}"/>
              </a:ext>
            </a:extLst>
          </p:cNvPr>
          <p:cNvSpPr txBox="1"/>
          <p:nvPr/>
        </p:nvSpPr>
        <p:spPr>
          <a:xfrm>
            <a:off x="3361764" y="4034117"/>
            <a:ext cx="3299011" cy="2092881"/>
          </a:xfrm>
          <a:prstGeom prst="rect">
            <a:avLst/>
          </a:prstGeom>
          <a:noFill/>
        </p:spPr>
        <p:txBody>
          <a:bodyPr wrap="square" rtlCol="0">
            <a:spAutoFit/>
          </a:bodyPr>
          <a:lstStyle/>
          <a:p>
            <a:pPr algn="ctr"/>
            <a:r>
              <a:rPr lang="en-US" sz="2400" b="1" dirty="0">
                <a:solidFill>
                  <a:schemeClr val="bg1"/>
                </a:solidFill>
              </a:rPr>
              <a:t>Don’t forget!</a:t>
            </a:r>
          </a:p>
          <a:p>
            <a:pPr algn="ctr"/>
            <a:endParaRPr lang="en-US" sz="1000" b="1" dirty="0">
              <a:solidFill>
                <a:schemeClr val="bg1"/>
              </a:solidFill>
            </a:endParaRPr>
          </a:p>
          <a:p>
            <a:pPr algn="ctr"/>
            <a:r>
              <a:rPr lang="en-US" sz="2400" dirty="0">
                <a:solidFill>
                  <a:schemeClr val="bg1"/>
                </a:solidFill>
              </a:rPr>
              <a:t>Group Leaders must submit a Cleanup Report Card immediately following each cleanup.</a:t>
            </a:r>
          </a:p>
        </p:txBody>
      </p:sp>
      <p:pic>
        <p:nvPicPr>
          <p:cNvPr id="9" name="Picture 8" descr="A white mannequin with a red bow&#10;&#10;Description automatically generated with medium confidence">
            <a:extLst>
              <a:ext uri="{FF2B5EF4-FFF2-40B4-BE49-F238E27FC236}">
                <a16:creationId xmlns:a16="http://schemas.microsoft.com/office/drawing/2014/main" id="{FC5A5E22-0AD5-E80A-C2FB-65BFDA468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01014">
            <a:off x="6452470" y="3464856"/>
            <a:ext cx="546726" cy="1138518"/>
          </a:xfrm>
          <a:prstGeom prst="rect">
            <a:avLst/>
          </a:prstGeom>
        </p:spPr>
      </p:pic>
      <p:sp>
        <p:nvSpPr>
          <p:cNvPr id="14" name="TextBox 13">
            <a:hlinkClick r:id="" action="ppaction://hlinkshowjump?jump=nextslide"/>
            <a:extLst>
              <a:ext uri="{FF2B5EF4-FFF2-40B4-BE49-F238E27FC236}">
                <a16:creationId xmlns:a16="http://schemas.microsoft.com/office/drawing/2014/main" id="{417F7E12-D5A9-BDA0-2EBF-F518F9009405}"/>
              </a:ext>
            </a:extLst>
          </p:cNvPr>
          <p:cNvSpPr txBox="1"/>
          <p:nvPr/>
        </p:nvSpPr>
        <p:spPr>
          <a:xfrm>
            <a:off x="10228729" y="6174727"/>
            <a:ext cx="1628369"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solidFill>
              </a:rPr>
              <a:t>Continue</a:t>
            </a:r>
          </a:p>
        </p:txBody>
      </p:sp>
    </p:spTree>
    <p:extLst>
      <p:ext uri="{BB962C8B-B14F-4D97-AF65-F5344CB8AC3E}">
        <p14:creationId xmlns:p14="http://schemas.microsoft.com/office/powerpoint/2010/main" val="12550459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EF070-8ACC-D142-CD25-0E8A0630892B}"/>
              </a:ext>
            </a:extLst>
          </p:cNvPr>
          <p:cNvSpPr>
            <a:spLocks noGrp="1"/>
          </p:cNvSpPr>
          <p:nvPr>
            <p:ph type="title"/>
          </p:nvPr>
        </p:nvSpPr>
        <p:spPr>
          <a:solidFill>
            <a:srgbClr val="1B75BC"/>
          </a:solidFill>
        </p:spPr>
        <p:txBody>
          <a:bodyPr/>
          <a:lstStyle/>
          <a:p>
            <a:r>
              <a:rPr lang="en-US" dirty="0">
                <a:solidFill>
                  <a:schemeClr val="bg1"/>
                </a:solidFill>
                <a:latin typeface="Arial Black" panose="020B0A04020102020204" pitchFamily="34" charset="0"/>
              </a:rPr>
              <a:t>QUIZ Question #6</a:t>
            </a:r>
          </a:p>
        </p:txBody>
      </p:sp>
      <p:sp>
        <p:nvSpPr>
          <p:cNvPr id="3" name="Content Placeholder 2">
            <a:extLst>
              <a:ext uri="{FF2B5EF4-FFF2-40B4-BE49-F238E27FC236}">
                <a16:creationId xmlns:a16="http://schemas.microsoft.com/office/drawing/2014/main" id="{59A74227-0840-2B85-5514-E2876F27DCC6}"/>
              </a:ext>
            </a:extLst>
          </p:cNvPr>
          <p:cNvSpPr>
            <a:spLocks noGrp="1"/>
          </p:cNvSpPr>
          <p:nvPr>
            <p:ph idx="1"/>
          </p:nvPr>
        </p:nvSpPr>
        <p:spPr>
          <a:xfrm>
            <a:off x="838200" y="2095499"/>
            <a:ext cx="10515600" cy="4081463"/>
          </a:xfrm>
        </p:spPr>
        <p:txBody>
          <a:bodyPr/>
          <a:lstStyle/>
          <a:p>
            <a:pPr marL="0" indent="0">
              <a:buNone/>
            </a:pPr>
            <a:r>
              <a:rPr lang="en-US" dirty="0"/>
              <a:t>A group member receives a minor injury while picking up trash.  What should the Group Leader do in this case?</a:t>
            </a:r>
          </a:p>
          <a:p>
            <a:pPr marL="0" indent="0">
              <a:buNone/>
            </a:pPr>
            <a:endParaRPr lang="en-US" dirty="0"/>
          </a:p>
          <a:p>
            <a:pPr marL="514350" indent="-514350">
              <a:buAutoNum type="alphaUcParenR"/>
            </a:pPr>
            <a:r>
              <a:rPr lang="en-US" dirty="0">
                <a:hlinkClick r:id="" action="ppaction://hlinkshowjump?jump=nextslide"/>
              </a:rPr>
              <a:t>Report the injury on the “Injury Report Form.”</a:t>
            </a:r>
            <a:endParaRPr lang="en-US" dirty="0"/>
          </a:p>
          <a:p>
            <a:pPr marL="514350" indent="-514350">
              <a:buAutoNum type="alphaUcParenR"/>
            </a:pPr>
            <a:r>
              <a:rPr lang="en-US" dirty="0">
                <a:hlinkClick r:id="rId2" action="ppaction://hlinksldjump"/>
              </a:rPr>
              <a:t>Call 911.</a:t>
            </a:r>
            <a:endParaRPr lang="en-US" dirty="0"/>
          </a:p>
          <a:p>
            <a:pPr marL="514350" indent="-514350">
              <a:buAutoNum type="alphaUcParenR"/>
            </a:pPr>
            <a:r>
              <a:rPr lang="en-US" dirty="0">
                <a:hlinkClick r:id="rId2" action="ppaction://hlinksldjump"/>
              </a:rPr>
              <a:t>Do nothing.</a:t>
            </a:r>
            <a:endParaRPr lang="en-US" dirty="0"/>
          </a:p>
        </p:txBody>
      </p:sp>
      <p:sp>
        <p:nvSpPr>
          <p:cNvPr id="4" name="TextBox 3">
            <a:extLst>
              <a:ext uri="{FF2B5EF4-FFF2-40B4-BE49-F238E27FC236}">
                <a16:creationId xmlns:a16="http://schemas.microsoft.com/office/drawing/2014/main" id="{0E66B20E-AA5D-2658-A78C-D3008B459BD6}"/>
              </a:ext>
            </a:extLst>
          </p:cNvPr>
          <p:cNvSpPr txBox="1"/>
          <p:nvPr/>
        </p:nvSpPr>
        <p:spPr>
          <a:xfrm>
            <a:off x="6715595" y="4376070"/>
            <a:ext cx="3417757" cy="1077218"/>
          </a:xfrm>
          <a:prstGeom prst="rect">
            <a:avLst/>
          </a:prstGeom>
          <a:solidFill>
            <a:srgbClr val="1B75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200" b="1" dirty="0">
                <a:solidFill>
                  <a:schemeClr val="bg1"/>
                </a:solidFill>
              </a:rPr>
              <a:t>Click on the correct answer.</a:t>
            </a:r>
          </a:p>
        </p:txBody>
      </p:sp>
    </p:spTree>
    <p:extLst>
      <p:ext uri="{BB962C8B-B14F-4D97-AF65-F5344CB8AC3E}">
        <p14:creationId xmlns:p14="http://schemas.microsoft.com/office/powerpoint/2010/main" val="38389587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913-C117-5C3E-678B-1D476C1A00CF}"/>
              </a:ext>
            </a:extLst>
          </p:cNvPr>
          <p:cNvSpPr>
            <a:spLocks noGrp="1"/>
          </p:cNvSpPr>
          <p:nvPr>
            <p:ph type="title"/>
          </p:nvPr>
        </p:nvSpPr>
        <p:spPr/>
        <p:txBody>
          <a:bodyPr/>
          <a:lstStyle/>
          <a:p>
            <a:pPr algn="ctr"/>
            <a:r>
              <a:rPr lang="en-US" dirty="0">
                <a:solidFill>
                  <a:srgbClr val="0099CC"/>
                </a:solidFill>
                <a:latin typeface="Arial Black" panose="020B0A04020102020204" pitchFamily="34" charset="0"/>
              </a:rPr>
              <a:t>Correct! Congratulations!</a:t>
            </a:r>
          </a:p>
        </p:txBody>
      </p:sp>
      <p:pic>
        <p:nvPicPr>
          <p:cNvPr id="4" name="Picture 3" descr="Icon&#10;&#10;Description automatically generated">
            <a:extLst>
              <a:ext uri="{FF2B5EF4-FFF2-40B4-BE49-F238E27FC236}">
                <a16:creationId xmlns:a16="http://schemas.microsoft.com/office/drawing/2014/main" id="{EB56F13B-B7D5-F4C2-A50F-A6D5B69E690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533896" y="2071688"/>
            <a:ext cx="4564322" cy="3963352"/>
          </a:xfrm>
          <a:prstGeom prst="rect">
            <a:avLst/>
          </a:prstGeom>
        </p:spPr>
      </p:pic>
      <p:sp>
        <p:nvSpPr>
          <p:cNvPr id="5" name="TextBox 4">
            <a:extLst>
              <a:ext uri="{FF2B5EF4-FFF2-40B4-BE49-F238E27FC236}">
                <a16:creationId xmlns:a16="http://schemas.microsoft.com/office/drawing/2014/main" id="{B8B6FFEF-42BA-F2A8-2C73-25E9A7686BA7}"/>
              </a:ext>
            </a:extLst>
          </p:cNvPr>
          <p:cNvSpPr txBox="1"/>
          <p:nvPr/>
        </p:nvSpPr>
        <p:spPr>
          <a:xfrm>
            <a:off x="2147055" y="6858000"/>
            <a:ext cx="7897889" cy="230832"/>
          </a:xfrm>
          <a:prstGeom prst="rect">
            <a:avLst/>
          </a:prstGeom>
          <a:noFill/>
        </p:spPr>
        <p:txBody>
          <a:bodyPr wrap="square" rtlCol="0">
            <a:spAutoFit/>
          </a:bodyPr>
          <a:lstStyle/>
          <a:p>
            <a:r>
              <a:rPr lang="en-US" sz="900">
                <a:hlinkClick r:id="rId3" tooltip="https://commons.wikimedia.org/wiki/File:Checkmark_green.svg"/>
              </a:rPr>
              <a:t>This Photo</a:t>
            </a:r>
            <a:r>
              <a:rPr lang="en-US" sz="900"/>
              <a:t> by Unknown Author is licensed under </a:t>
            </a:r>
            <a:r>
              <a:rPr lang="en-US" sz="900">
                <a:hlinkClick r:id="rId4" tooltip="https://creativecommons.org/licenses/by-sa/3.0/"/>
              </a:rPr>
              <a:t>CC BY-SA</a:t>
            </a:r>
            <a:endParaRPr lang="en-US" sz="900"/>
          </a:p>
        </p:txBody>
      </p:sp>
      <p:sp>
        <p:nvSpPr>
          <p:cNvPr id="8" name="TextBox 7">
            <a:hlinkClick r:id="rId5" action="ppaction://hlinksldjump"/>
            <a:extLst>
              <a:ext uri="{FF2B5EF4-FFF2-40B4-BE49-F238E27FC236}">
                <a16:creationId xmlns:a16="http://schemas.microsoft.com/office/drawing/2014/main" id="{F7BBFE30-BAE7-7F1A-D52B-EC2846E27319}"/>
              </a:ext>
            </a:extLst>
          </p:cNvPr>
          <p:cNvSpPr txBox="1"/>
          <p:nvPr/>
        </p:nvSpPr>
        <p:spPr>
          <a:xfrm>
            <a:off x="8995561" y="5477024"/>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Continue</a:t>
            </a:r>
          </a:p>
        </p:txBody>
      </p:sp>
    </p:spTree>
    <p:extLst>
      <p:ext uri="{BB962C8B-B14F-4D97-AF65-F5344CB8AC3E}">
        <p14:creationId xmlns:p14="http://schemas.microsoft.com/office/powerpoint/2010/main" val="4022297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8EF8B-4E23-757E-6DAC-561A9A59E47F}"/>
              </a:ext>
            </a:extLst>
          </p:cNvPr>
          <p:cNvSpPr>
            <a:spLocks noGrp="1"/>
          </p:cNvSpPr>
          <p:nvPr>
            <p:ph type="title"/>
          </p:nvPr>
        </p:nvSpPr>
        <p:spPr/>
        <p:txBody>
          <a:bodyPr/>
          <a:lstStyle/>
          <a:p>
            <a:pPr algn="ctr"/>
            <a:r>
              <a:rPr lang="en-US" dirty="0">
                <a:solidFill>
                  <a:srgbClr val="C00000"/>
                </a:solidFill>
                <a:latin typeface="Arial Black" panose="020B0A04020102020204" pitchFamily="34" charset="0"/>
              </a:rPr>
              <a:t>Please Try Again</a:t>
            </a:r>
          </a:p>
        </p:txBody>
      </p:sp>
      <p:pic>
        <p:nvPicPr>
          <p:cNvPr id="4" name="Graphic 3">
            <a:extLst>
              <a:ext uri="{FF2B5EF4-FFF2-40B4-BE49-F238E27FC236}">
                <a16:creationId xmlns:a16="http://schemas.microsoft.com/office/drawing/2014/main" id="{D1673704-F2FF-8E9A-7F71-AB01A896CF6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 uri="{837473B0-CC2E-450A-ABE3-18F120FF3D39}">
                <a1611:picAttrSrcUrl xmlns:a1611="http://schemas.microsoft.com/office/drawing/2016/11/main" r:id="rId3"/>
              </a:ext>
            </a:extLst>
          </a:blip>
          <a:stretch>
            <a:fillRect/>
          </a:stretch>
        </p:blipFill>
        <p:spPr>
          <a:xfrm>
            <a:off x="4004310" y="1690688"/>
            <a:ext cx="4005574" cy="4005574"/>
          </a:xfrm>
          <a:prstGeom prst="rect">
            <a:avLst/>
          </a:prstGeom>
        </p:spPr>
      </p:pic>
      <p:sp>
        <p:nvSpPr>
          <p:cNvPr id="6" name="TextBox 5">
            <a:hlinkClick r:id="rId4" action="ppaction://hlinksldjump"/>
            <a:extLst>
              <a:ext uri="{FF2B5EF4-FFF2-40B4-BE49-F238E27FC236}">
                <a16:creationId xmlns:a16="http://schemas.microsoft.com/office/drawing/2014/main" id="{107E4E8D-A8A9-BA6B-E906-0036E64F1340}"/>
              </a:ext>
            </a:extLst>
          </p:cNvPr>
          <p:cNvSpPr txBox="1"/>
          <p:nvPr/>
        </p:nvSpPr>
        <p:spPr>
          <a:xfrm>
            <a:off x="8289561" y="5861154"/>
            <a:ext cx="3413797"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solidFill>
              </a:rPr>
              <a:t>Go Back to Question</a:t>
            </a:r>
          </a:p>
        </p:txBody>
      </p:sp>
    </p:spTree>
    <p:extLst>
      <p:ext uri="{BB962C8B-B14F-4D97-AF65-F5344CB8AC3E}">
        <p14:creationId xmlns:p14="http://schemas.microsoft.com/office/powerpoint/2010/main" val="231330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30D32-B85F-8D97-AB5A-07768C4AF2C0}"/>
              </a:ext>
            </a:extLst>
          </p:cNvPr>
          <p:cNvSpPr>
            <a:spLocks noGrp="1"/>
          </p:cNvSpPr>
          <p:nvPr>
            <p:ph type="title"/>
          </p:nvPr>
        </p:nvSpPr>
        <p:spPr>
          <a:xfrm>
            <a:off x="497540" y="338231"/>
            <a:ext cx="10515600" cy="1006476"/>
          </a:xfrm>
        </p:spPr>
        <p:txBody>
          <a:bodyPr>
            <a:normAutofit fontScale="90000"/>
          </a:bodyPr>
          <a:lstStyle/>
          <a:p>
            <a:r>
              <a:rPr lang="en-US" dirty="0">
                <a:solidFill>
                  <a:srgbClr val="1B75BC"/>
                </a:solidFill>
                <a:latin typeface="Arial Black"/>
              </a:rPr>
              <a:t>Safety &amp; Orientation Training Topics</a:t>
            </a:r>
          </a:p>
        </p:txBody>
      </p:sp>
      <p:grpSp>
        <p:nvGrpSpPr>
          <p:cNvPr id="6" name="Group 5">
            <a:extLst>
              <a:ext uri="{FF2B5EF4-FFF2-40B4-BE49-F238E27FC236}">
                <a16:creationId xmlns:a16="http://schemas.microsoft.com/office/drawing/2014/main" id="{390554CD-F939-36C4-123E-8EDC13B0A31E}"/>
              </a:ext>
            </a:extLst>
          </p:cNvPr>
          <p:cNvGrpSpPr/>
          <p:nvPr/>
        </p:nvGrpSpPr>
        <p:grpSpPr>
          <a:xfrm>
            <a:off x="7252447" y="1631768"/>
            <a:ext cx="4123765" cy="698738"/>
            <a:chOff x="7909089" y="5401559"/>
            <a:chExt cx="2403835" cy="754144"/>
          </a:xfrm>
          <a:solidFill>
            <a:schemeClr val="bg1">
              <a:lumMod val="75000"/>
            </a:schemeClr>
          </a:solidFill>
          <a:scene3d>
            <a:camera prst="orthographicFront">
              <a:rot lat="0" lon="0" rev="0"/>
            </a:camera>
            <a:lightRig rig="balanced" dir="t">
              <a:rot lat="0" lon="0" rev="8700000"/>
            </a:lightRig>
          </a:scene3d>
        </p:grpSpPr>
        <p:sp>
          <p:nvSpPr>
            <p:cNvPr id="7" name="Rectangle: Rounded Corners 6">
              <a:hlinkClick r:id="rId2" action="ppaction://hlinksldjump"/>
              <a:extLst>
                <a:ext uri="{FF2B5EF4-FFF2-40B4-BE49-F238E27FC236}">
                  <a16:creationId xmlns:a16="http://schemas.microsoft.com/office/drawing/2014/main" id="{B2AEACB4-013D-36DF-C7A2-45B4C181C865}"/>
                </a:ext>
              </a:extLst>
            </p:cNvPr>
            <p:cNvSpPr/>
            <p:nvPr/>
          </p:nvSpPr>
          <p:spPr>
            <a:xfrm>
              <a:off x="7909089" y="5401559"/>
              <a:ext cx="2403835" cy="754144"/>
            </a:xfrm>
            <a:prstGeom prst="roundRect">
              <a:avLst>
                <a:gd name="adj" fmla="val 27060"/>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Box 7">
              <a:extLst>
                <a:ext uri="{FF2B5EF4-FFF2-40B4-BE49-F238E27FC236}">
                  <a16:creationId xmlns:a16="http://schemas.microsoft.com/office/drawing/2014/main" id="{25C0E181-931E-A3B6-E14C-687258B97D5A}"/>
                </a:ext>
              </a:extLst>
            </p:cNvPr>
            <p:cNvSpPr txBox="1"/>
            <p:nvPr/>
          </p:nvSpPr>
          <p:spPr>
            <a:xfrm>
              <a:off x="7951131" y="5521225"/>
              <a:ext cx="2274028" cy="498272"/>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en-US" sz="2400" b="1" dirty="0">
                  <a:solidFill>
                    <a:srgbClr val="FFFFFF"/>
                  </a:solidFill>
                </a:rPr>
                <a:t>AAW Program</a:t>
              </a:r>
            </a:p>
          </p:txBody>
        </p:sp>
      </p:grpSp>
      <p:grpSp>
        <p:nvGrpSpPr>
          <p:cNvPr id="9" name="Group 8">
            <a:extLst>
              <a:ext uri="{FF2B5EF4-FFF2-40B4-BE49-F238E27FC236}">
                <a16:creationId xmlns:a16="http://schemas.microsoft.com/office/drawing/2014/main" id="{0493E735-529B-8DF5-42A3-5BEA741F69EC}"/>
              </a:ext>
            </a:extLst>
          </p:cNvPr>
          <p:cNvGrpSpPr/>
          <p:nvPr/>
        </p:nvGrpSpPr>
        <p:grpSpPr>
          <a:xfrm>
            <a:off x="7252447" y="2528256"/>
            <a:ext cx="4215653" cy="698740"/>
            <a:chOff x="7909089" y="5401559"/>
            <a:chExt cx="2403835" cy="754144"/>
          </a:xfrm>
          <a:solidFill>
            <a:schemeClr val="bg1">
              <a:lumMod val="75000"/>
            </a:schemeClr>
          </a:solidFill>
          <a:scene3d>
            <a:camera prst="orthographicFront">
              <a:rot lat="0" lon="0" rev="0"/>
            </a:camera>
            <a:lightRig rig="balanced" dir="t">
              <a:rot lat="0" lon="0" rev="8700000"/>
            </a:lightRig>
          </a:scene3d>
        </p:grpSpPr>
        <p:sp>
          <p:nvSpPr>
            <p:cNvPr id="10" name="Rectangle: Rounded Corners 9">
              <a:extLst>
                <a:ext uri="{FF2B5EF4-FFF2-40B4-BE49-F238E27FC236}">
                  <a16:creationId xmlns:a16="http://schemas.microsoft.com/office/drawing/2014/main" id="{24DB8AE0-8509-5BE7-31C2-F1E6482E18AE}"/>
                </a:ext>
              </a:extLst>
            </p:cNvPr>
            <p:cNvSpPr/>
            <p:nvPr/>
          </p:nvSpPr>
          <p:spPr>
            <a:xfrm>
              <a:off x="7909089" y="5401559"/>
              <a:ext cx="2403835" cy="754144"/>
            </a:xfrm>
            <a:prstGeom prst="roundRect">
              <a:avLst>
                <a:gd name="adj" fmla="val 27060"/>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FABFEDA-B628-FA8E-B2B2-5ADACAB67E35}"/>
                </a:ext>
              </a:extLst>
            </p:cNvPr>
            <p:cNvSpPr txBox="1"/>
            <p:nvPr/>
          </p:nvSpPr>
          <p:spPr>
            <a:xfrm>
              <a:off x="7950215" y="5521222"/>
              <a:ext cx="2362709" cy="498271"/>
            </a:xfrm>
            <a:prstGeom prst="rect">
              <a:avLst/>
            </a:prstGeom>
            <a:grp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en-US" sz="2400" b="1" dirty="0">
                  <a:solidFill>
                    <a:srgbClr val="FFFFFF"/>
                  </a:solidFill>
                </a:rPr>
                <a:t>Group Leader Responsibilities</a:t>
              </a:r>
            </a:p>
          </p:txBody>
        </p:sp>
      </p:grpSp>
      <p:grpSp>
        <p:nvGrpSpPr>
          <p:cNvPr id="12" name="Group 11">
            <a:extLst>
              <a:ext uri="{FF2B5EF4-FFF2-40B4-BE49-F238E27FC236}">
                <a16:creationId xmlns:a16="http://schemas.microsoft.com/office/drawing/2014/main" id="{861238C5-933D-E9A7-8C35-A2397B703569}"/>
              </a:ext>
            </a:extLst>
          </p:cNvPr>
          <p:cNvGrpSpPr/>
          <p:nvPr/>
        </p:nvGrpSpPr>
        <p:grpSpPr>
          <a:xfrm>
            <a:off x="7252444" y="3424729"/>
            <a:ext cx="4215653" cy="698740"/>
            <a:chOff x="7909089" y="5401559"/>
            <a:chExt cx="2403835" cy="754144"/>
          </a:xfrm>
          <a:scene3d>
            <a:camera prst="orthographicFront">
              <a:rot lat="0" lon="0" rev="0"/>
            </a:camera>
            <a:lightRig rig="balanced" dir="t">
              <a:rot lat="0" lon="0" rev="8700000"/>
            </a:lightRig>
          </a:scene3d>
        </p:grpSpPr>
        <p:sp>
          <p:nvSpPr>
            <p:cNvPr id="13" name="Rectangle: Rounded Corners 12">
              <a:hlinkClick r:id="rId3" action="ppaction://hlinksldjump"/>
              <a:extLst>
                <a:ext uri="{FF2B5EF4-FFF2-40B4-BE49-F238E27FC236}">
                  <a16:creationId xmlns:a16="http://schemas.microsoft.com/office/drawing/2014/main" id="{47D4EC9E-434B-D11F-E0C4-61466603BE4B}"/>
                </a:ext>
              </a:extLst>
            </p:cNvPr>
            <p:cNvSpPr/>
            <p:nvPr/>
          </p:nvSpPr>
          <p:spPr>
            <a:xfrm>
              <a:off x="7909089" y="5401559"/>
              <a:ext cx="2403835" cy="754144"/>
            </a:xfrm>
            <a:prstGeom prst="roundRect">
              <a:avLst>
                <a:gd name="adj" fmla="val 27060"/>
              </a:avLst>
            </a:prstGeom>
            <a:solidFill>
              <a:schemeClr val="bg1">
                <a:lumMod val="75000"/>
              </a:schemeClr>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FD3122B-F850-6F0D-7C73-6F495DA590D3}"/>
                </a:ext>
              </a:extLst>
            </p:cNvPr>
            <p:cNvSpPr txBox="1"/>
            <p:nvPr/>
          </p:nvSpPr>
          <p:spPr>
            <a:xfrm>
              <a:off x="7909089" y="5521222"/>
              <a:ext cx="2403835" cy="498271"/>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en-US" sz="2400" b="1" dirty="0">
                  <a:solidFill>
                    <a:srgbClr val="FFFFFF"/>
                  </a:solidFill>
                </a:rPr>
                <a:t>Safety First</a:t>
              </a:r>
            </a:p>
          </p:txBody>
        </p:sp>
      </p:grpSp>
      <p:grpSp>
        <p:nvGrpSpPr>
          <p:cNvPr id="15" name="Group 14">
            <a:extLst>
              <a:ext uri="{FF2B5EF4-FFF2-40B4-BE49-F238E27FC236}">
                <a16:creationId xmlns:a16="http://schemas.microsoft.com/office/drawing/2014/main" id="{D1CA87BD-20A9-00D3-996B-BF7069987213}"/>
              </a:ext>
            </a:extLst>
          </p:cNvPr>
          <p:cNvGrpSpPr/>
          <p:nvPr/>
        </p:nvGrpSpPr>
        <p:grpSpPr>
          <a:xfrm>
            <a:off x="7252443" y="4312245"/>
            <a:ext cx="4215653" cy="746883"/>
            <a:chOff x="7909089" y="5401559"/>
            <a:chExt cx="2403835" cy="806103"/>
          </a:xfrm>
          <a:scene3d>
            <a:camera prst="orthographicFront">
              <a:rot lat="0" lon="0" rev="0"/>
            </a:camera>
            <a:lightRig rig="balanced" dir="t">
              <a:rot lat="0" lon="0" rev="8700000"/>
            </a:lightRig>
          </a:scene3d>
        </p:grpSpPr>
        <p:sp>
          <p:nvSpPr>
            <p:cNvPr id="16" name="Rectangle: Rounded Corners 15">
              <a:extLst>
                <a:ext uri="{FF2B5EF4-FFF2-40B4-BE49-F238E27FC236}">
                  <a16:creationId xmlns:a16="http://schemas.microsoft.com/office/drawing/2014/main" id="{7CC2C9C6-2D54-CA82-0A64-59ED56C851FF}"/>
                </a:ext>
              </a:extLst>
            </p:cNvPr>
            <p:cNvSpPr/>
            <p:nvPr/>
          </p:nvSpPr>
          <p:spPr>
            <a:xfrm>
              <a:off x="7909089" y="5401559"/>
              <a:ext cx="2403835" cy="754144"/>
            </a:xfrm>
            <a:prstGeom prst="roundRect">
              <a:avLst>
                <a:gd name="adj" fmla="val 27060"/>
              </a:avLst>
            </a:prstGeom>
            <a:solidFill>
              <a:srgbClr val="FF9933"/>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hlinkClick r:id="rId4" action="ppaction://hlinksldjump"/>
              <a:extLst>
                <a:ext uri="{FF2B5EF4-FFF2-40B4-BE49-F238E27FC236}">
                  <a16:creationId xmlns:a16="http://schemas.microsoft.com/office/drawing/2014/main" id="{A00833B7-6006-9F7D-00AC-039A83FA4ECD}"/>
                </a:ext>
              </a:extLst>
            </p:cNvPr>
            <p:cNvSpPr txBox="1"/>
            <p:nvPr/>
          </p:nvSpPr>
          <p:spPr>
            <a:xfrm>
              <a:off x="7909089" y="5414788"/>
              <a:ext cx="2403835" cy="792874"/>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lgn="ctr">
                <a:lnSpc>
                  <a:spcPts val="2500"/>
                </a:lnSpc>
              </a:pPr>
              <a:r>
                <a:rPr lang="en-US" sz="2400" b="1" dirty="0">
                  <a:solidFill>
                    <a:schemeClr val="bg1"/>
                  </a:solidFill>
                </a:rPr>
                <a:t>Cleanup Day Policies and Procedures</a:t>
              </a:r>
            </a:p>
          </p:txBody>
        </p:sp>
      </p:grpSp>
      <p:sp>
        <p:nvSpPr>
          <p:cNvPr id="20" name="TextBox 19">
            <a:extLst>
              <a:ext uri="{FF2B5EF4-FFF2-40B4-BE49-F238E27FC236}">
                <a16:creationId xmlns:a16="http://schemas.microsoft.com/office/drawing/2014/main" id="{04829585-63C8-1575-E686-56D5553D0ACA}"/>
              </a:ext>
            </a:extLst>
          </p:cNvPr>
          <p:cNvSpPr txBox="1"/>
          <p:nvPr/>
        </p:nvSpPr>
        <p:spPr>
          <a:xfrm>
            <a:off x="9380415" y="5798209"/>
            <a:ext cx="2098766" cy="646331"/>
          </a:xfrm>
          <a:prstGeom prst="rect">
            <a:avLst/>
          </a:prstGeom>
          <a:noFill/>
        </p:spPr>
        <p:txBody>
          <a:bodyPr wrap="square" rtlCol="0">
            <a:spAutoFit/>
          </a:bodyPr>
          <a:lstStyle/>
          <a:p>
            <a:pPr algn="ctr"/>
            <a:r>
              <a:rPr lang="en-US" sz="3600" b="1" dirty="0">
                <a:solidFill>
                  <a:schemeClr val="bg1"/>
                </a:solidFill>
              </a:rPr>
              <a:t>Continue</a:t>
            </a:r>
          </a:p>
        </p:txBody>
      </p:sp>
      <p:pic>
        <p:nvPicPr>
          <p:cNvPr id="4" name="Picture 3" descr="A logo with a flower in the middle&#10;&#10;Description automatically generated">
            <a:extLst>
              <a:ext uri="{FF2B5EF4-FFF2-40B4-BE49-F238E27FC236}">
                <a16:creationId xmlns:a16="http://schemas.microsoft.com/office/drawing/2014/main" id="{52D597BF-7BF7-1C7A-7145-A975E4BEE15A}"/>
              </a:ext>
            </a:extLst>
          </p:cNvPr>
          <p:cNvPicPr>
            <a:picLocks noChangeAspect="1"/>
          </p:cNvPicPr>
          <p:nvPr/>
        </p:nvPicPr>
        <p:blipFill>
          <a:blip r:embed="rId5"/>
          <a:stretch>
            <a:fillRect/>
          </a:stretch>
        </p:blipFill>
        <p:spPr>
          <a:xfrm>
            <a:off x="728961" y="1156570"/>
            <a:ext cx="5495083" cy="5226097"/>
          </a:xfrm>
          <a:prstGeom prst="rect">
            <a:avLst/>
          </a:prstGeom>
        </p:spPr>
      </p:pic>
    </p:spTree>
    <p:extLst>
      <p:ext uri="{BB962C8B-B14F-4D97-AF65-F5344CB8AC3E}">
        <p14:creationId xmlns:p14="http://schemas.microsoft.com/office/powerpoint/2010/main" val="4042112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2500"/>
                            </p:stCondLst>
                            <p:childTnLst>
                              <p:par>
                                <p:cTn id="9" presetID="10" presetClass="entr" presetSubtype="0" fill="hold" nodeType="afterEffect">
                                  <p:stCondLst>
                                    <p:cond delay="2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5000"/>
                            </p:stCondLst>
                            <p:childTnLst>
                              <p:par>
                                <p:cTn id="13" presetID="10" presetClass="entr" presetSubtype="0" fill="hold" nodeType="afterEffect">
                                  <p:stCondLst>
                                    <p:cond delay="2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7500"/>
                            </p:stCondLst>
                            <p:childTnLst>
                              <p:par>
                                <p:cTn id="17" presetID="10" presetClass="entr" presetSubtype="0" fill="hold" nodeType="afterEffect">
                                  <p:stCondLst>
                                    <p:cond delay="20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10000"/>
                            </p:stCondLst>
                            <p:childTnLst>
                              <p:par>
                                <p:cTn id="21" presetID="32" presetClass="emph" presetSubtype="0" fill="hold" nodeType="afterEffect">
                                  <p:stCondLst>
                                    <p:cond delay="250"/>
                                  </p:stCondLst>
                                  <p:childTnLst>
                                    <p:animRot by="120000">
                                      <p:cBhvr>
                                        <p:cTn id="22" dur="100" fill="hold">
                                          <p:stCondLst>
                                            <p:cond delay="0"/>
                                          </p:stCondLst>
                                        </p:cTn>
                                        <p:tgtEl>
                                          <p:spTgt spid="15"/>
                                        </p:tgtEl>
                                        <p:attrNameLst>
                                          <p:attrName>r</p:attrName>
                                        </p:attrNameLst>
                                      </p:cBhvr>
                                    </p:animRot>
                                    <p:animRot by="-240000">
                                      <p:cBhvr>
                                        <p:cTn id="23" dur="200" fill="hold">
                                          <p:stCondLst>
                                            <p:cond delay="200"/>
                                          </p:stCondLst>
                                        </p:cTn>
                                        <p:tgtEl>
                                          <p:spTgt spid="15"/>
                                        </p:tgtEl>
                                        <p:attrNameLst>
                                          <p:attrName>r</p:attrName>
                                        </p:attrNameLst>
                                      </p:cBhvr>
                                    </p:animRot>
                                    <p:animRot by="240000">
                                      <p:cBhvr>
                                        <p:cTn id="24" dur="200" fill="hold">
                                          <p:stCondLst>
                                            <p:cond delay="400"/>
                                          </p:stCondLst>
                                        </p:cTn>
                                        <p:tgtEl>
                                          <p:spTgt spid="15"/>
                                        </p:tgtEl>
                                        <p:attrNameLst>
                                          <p:attrName>r</p:attrName>
                                        </p:attrNameLst>
                                      </p:cBhvr>
                                    </p:animRot>
                                    <p:animRot by="-240000">
                                      <p:cBhvr>
                                        <p:cTn id="25" dur="200" fill="hold">
                                          <p:stCondLst>
                                            <p:cond delay="600"/>
                                          </p:stCondLst>
                                        </p:cTn>
                                        <p:tgtEl>
                                          <p:spTgt spid="15"/>
                                        </p:tgtEl>
                                        <p:attrNameLst>
                                          <p:attrName>r</p:attrName>
                                        </p:attrNameLst>
                                      </p:cBhvr>
                                    </p:animRot>
                                    <p:animRot by="120000">
                                      <p:cBhvr>
                                        <p:cTn id="26"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DA3FE-2988-E210-CC32-374DEDCA038A}"/>
              </a:ext>
            </a:extLst>
          </p:cNvPr>
          <p:cNvSpPr>
            <a:spLocks noGrp="1"/>
          </p:cNvSpPr>
          <p:nvPr>
            <p:ph type="title"/>
          </p:nvPr>
        </p:nvSpPr>
        <p:spPr>
          <a:xfrm>
            <a:off x="304799" y="365125"/>
            <a:ext cx="11412071" cy="1325563"/>
          </a:xfrm>
        </p:spPr>
        <p:txBody>
          <a:bodyPr/>
          <a:lstStyle/>
          <a:p>
            <a:r>
              <a:rPr lang="en-US" dirty="0">
                <a:solidFill>
                  <a:srgbClr val="1B75BC"/>
                </a:solidFill>
                <a:latin typeface="Arial Black"/>
              </a:rPr>
              <a:t>Cleanup Day Policies &amp; Procedures: </a:t>
            </a:r>
            <a:r>
              <a:rPr lang="en-US" dirty="0">
                <a:solidFill>
                  <a:srgbClr val="1B75BC"/>
                </a:solidFill>
                <a:latin typeface="Arial"/>
                <a:cs typeface="Arial"/>
              </a:rPr>
              <a:t>Upon Arrival</a:t>
            </a:r>
          </a:p>
        </p:txBody>
      </p:sp>
      <p:sp>
        <p:nvSpPr>
          <p:cNvPr id="4" name="Rectangle: Top Corners Rounded 3">
            <a:extLst>
              <a:ext uri="{FF2B5EF4-FFF2-40B4-BE49-F238E27FC236}">
                <a16:creationId xmlns:a16="http://schemas.microsoft.com/office/drawing/2014/main" id="{B6759BFA-93D6-70C2-0AA4-2FBA0D888D78}"/>
              </a:ext>
            </a:extLst>
          </p:cNvPr>
          <p:cNvSpPr/>
          <p:nvPr/>
        </p:nvSpPr>
        <p:spPr>
          <a:xfrm>
            <a:off x="475128" y="1810871"/>
            <a:ext cx="11089343" cy="995082"/>
          </a:xfrm>
          <a:prstGeom prst="round2SameRect">
            <a:avLst>
              <a:gd name="adj1" fmla="val 27478"/>
              <a:gd name="adj2" fmla="val 0"/>
            </a:avLst>
          </a:prstGeom>
          <a:solidFill>
            <a:srgbClr val="1B75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61DFC74-FA63-069E-05E9-D612AC003AB5}"/>
              </a:ext>
            </a:extLst>
          </p:cNvPr>
          <p:cNvSpPr txBox="1"/>
          <p:nvPr/>
        </p:nvSpPr>
        <p:spPr>
          <a:xfrm>
            <a:off x="475128" y="1783980"/>
            <a:ext cx="11089343" cy="1077218"/>
          </a:xfrm>
          <a:prstGeom prst="rect">
            <a:avLst/>
          </a:prstGeom>
          <a:noFill/>
        </p:spPr>
        <p:txBody>
          <a:bodyPr wrap="square" rtlCol="0">
            <a:spAutoFit/>
          </a:bodyPr>
          <a:lstStyle/>
          <a:p>
            <a:r>
              <a:rPr lang="en-US" sz="2800" b="1" dirty="0">
                <a:solidFill>
                  <a:schemeClr val="bg1"/>
                </a:solidFill>
              </a:rPr>
              <a:t>Arriving on Cleanup Day</a:t>
            </a:r>
            <a:endParaRPr lang="en-US" sz="1300" b="1" dirty="0"/>
          </a:p>
          <a:p>
            <a:r>
              <a:rPr lang="en-US" dirty="0"/>
              <a:t>It is finally the big and exciting day; cleanup day!  </a:t>
            </a:r>
            <a:r>
              <a:rPr lang="en-US" b="1" i="1" dirty="0">
                <a:solidFill>
                  <a:schemeClr val="bg1"/>
                </a:solidFill>
              </a:rPr>
              <a:t>Click each tab</a:t>
            </a:r>
            <a:r>
              <a:rPr lang="en-US" dirty="0"/>
              <a:t> to review what you as a Group Leader must do upon arrival to ensure a fun and safe cleanup!</a:t>
            </a:r>
          </a:p>
        </p:txBody>
      </p:sp>
      <p:sp>
        <p:nvSpPr>
          <p:cNvPr id="9" name="TextBox 8">
            <a:extLst>
              <a:ext uri="{FF2B5EF4-FFF2-40B4-BE49-F238E27FC236}">
                <a16:creationId xmlns:a16="http://schemas.microsoft.com/office/drawing/2014/main" id="{A500F1E1-F057-BC57-EB5B-93DCE5C12A2F}"/>
              </a:ext>
            </a:extLst>
          </p:cNvPr>
          <p:cNvSpPr txBox="1"/>
          <p:nvPr/>
        </p:nvSpPr>
        <p:spPr>
          <a:xfrm>
            <a:off x="4948521" y="2976283"/>
            <a:ext cx="2097738" cy="369332"/>
          </a:xfrm>
          <a:prstGeom prst="rect">
            <a:avLst/>
          </a:prstGeom>
          <a:solidFill>
            <a:srgbClr val="FFC000"/>
          </a:solidFill>
        </p:spPr>
        <p:txBody>
          <a:bodyPr wrap="square" rtlCol="0">
            <a:spAutoFit/>
          </a:bodyPr>
          <a:lstStyle/>
          <a:p>
            <a:pPr algn="ctr"/>
            <a:r>
              <a:rPr lang="en-US" b="1" dirty="0">
                <a:solidFill>
                  <a:schemeClr val="bg1"/>
                </a:solidFill>
              </a:rPr>
              <a:t>Parking</a:t>
            </a:r>
          </a:p>
        </p:txBody>
      </p:sp>
      <p:sp>
        <p:nvSpPr>
          <p:cNvPr id="12" name="TextBox 11">
            <a:extLst>
              <a:ext uri="{FF2B5EF4-FFF2-40B4-BE49-F238E27FC236}">
                <a16:creationId xmlns:a16="http://schemas.microsoft.com/office/drawing/2014/main" id="{108E5552-5C0C-57E6-A1E2-0B6C4C1C42A7}"/>
              </a:ext>
            </a:extLst>
          </p:cNvPr>
          <p:cNvSpPr txBox="1"/>
          <p:nvPr/>
        </p:nvSpPr>
        <p:spPr>
          <a:xfrm>
            <a:off x="7091089" y="2967315"/>
            <a:ext cx="2285997" cy="369332"/>
          </a:xfrm>
          <a:prstGeom prst="rect">
            <a:avLst/>
          </a:prstGeom>
          <a:solidFill>
            <a:srgbClr val="FFC000"/>
          </a:solidFill>
        </p:spPr>
        <p:txBody>
          <a:bodyPr wrap="square" rtlCol="0">
            <a:spAutoFit/>
          </a:bodyPr>
          <a:lstStyle/>
          <a:p>
            <a:pPr algn="ctr"/>
            <a:r>
              <a:rPr lang="en-US" b="1" dirty="0">
                <a:solidFill>
                  <a:schemeClr val="bg1"/>
                </a:solidFill>
              </a:rPr>
              <a:t>Sign-in &amp; Safety Meet</a:t>
            </a:r>
          </a:p>
        </p:txBody>
      </p:sp>
      <p:sp>
        <p:nvSpPr>
          <p:cNvPr id="13" name="TextBox 12">
            <a:extLst>
              <a:ext uri="{FF2B5EF4-FFF2-40B4-BE49-F238E27FC236}">
                <a16:creationId xmlns:a16="http://schemas.microsoft.com/office/drawing/2014/main" id="{74C2168F-794B-189F-EC69-C547AAAE7E55}"/>
              </a:ext>
            </a:extLst>
          </p:cNvPr>
          <p:cNvSpPr txBox="1"/>
          <p:nvPr/>
        </p:nvSpPr>
        <p:spPr>
          <a:xfrm>
            <a:off x="9430875" y="2967315"/>
            <a:ext cx="2187390" cy="369332"/>
          </a:xfrm>
          <a:prstGeom prst="rect">
            <a:avLst/>
          </a:prstGeom>
          <a:solidFill>
            <a:srgbClr val="FFC000"/>
          </a:solidFill>
        </p:spPr>
        <p:txBody>
          <a:bodyPr wrap="square" rtlCol="0">
            <a:spAutoFit/>
          </a:bodyPr>
          <a:lstStyle/>
          <a:p>
            <a:pPr algn="ctr"/>
            <a:r>
              <a:rPr lang="en-US" b="1" dirty="0">
                <a:solidFill>
                  <a:schemeClr val="bg1"/>
                </a:solidFill>
              </a:rPr>
              <a:t>Litter Pick Up Sign</a:t>
            </a:r>
          </a:p>
        </p:txBody>
      </p:sp>
      <p:sp>
        <p:nvSpPr>
          <p:cNvPr id="14" name="TextBox 13">
            <a:extLst>
              <a:ext uri="{FF2B5EF4-FFF2-40B4-BE49-F238E27FC236}">
                <a16:creationId xmlns:a16="http://schemas.microsoft.com/office/drawing/2014/main" id="{D0E0CF0A-4CB2-305A-26C8-2A7A585E598A}"/>
              </a:ext>
            </a:extLst>
          </p:cNvPr>
          <p:cNvSpPr txBox="1"/>
          <p:nvPr/>
        </p:nvSpPr>
        <p:spPr>
          <a:xfrm>
            <a:off x="475128" y="2967318"/>
            <a:ext cx="2187390" cy="369332"/>
          </a:xfrm>
          <a:prstGeom prst="rect">
            <a:avLst/>
          </a:prstGeom>
          <a:solidFill>
            <a:srgbClr val="FFC000"/>
          </a:solidFill>
        </p:spPr>
        <p:txBody>
          <a:bodyPr wrap="square" rtlCol="0">
            <a:spAutoFit/>
          </a:bodyPr>
          <a:lstStyle/>
          <a:p>
            <a:pPr algn="ctr"/>
            <a:r>
              <a:rPr lang="en-US" b="1" dirty="0">
                <a:solidFill>
                  <a:schemeClr val="bg1"/>
                </a:solidFill>
              </a:rPr>
              <a:t>Start Time</a:t>
            </a:r>
          </a:p>
        </p:txBody>
      </p:sp>
      <p:sp>
        <p:nvSpPr>
          <p:cNvPr id="15" name="TextBox 14">
            <a:hlinkClick r:id="" action="ppaction://hlinkshowjump?jump=nextslide"/>
            <a:extLst>
              <a:ext uri="{FF2B5EF4-FFF2-40B4-BE49-F238E27FC236}">
                <a16:creationId xmlns:a16="http://schemas.microsoft.com/office/drawing/2014/main" id="{4999E29E-B1DA-62B7-592E-125C2F8CFD0B}"/>
              </a:ext>
            </a:extLst>
          </p:cNvPr>
          <p:cNvSpPr txBox="1"/>
          <p:nvPr/>
        </p:nvSpPr>
        <p:spPr>
          <a:xfrm>
            <a:off x="2716301" y="2976280"/>
            <a:ext cx="2187390" cy="369332"/>
          </a:xfrm>
          <a:prstGeom prst="rect">
            <a:avLst/>
          </a:prstGeom>
          <a:solidFill>
            <a:srgbClr val="FFC000"/>
          </a:solidFill>
        </p:spPr>
        <p:txBody>
          <a:bodyPr wrap="square" rtlCol="0">
            <a:spAutoFit/>
          </a:bodyPr>
          <a:lstStyle/>
          <a:p>
            <a:pPr algn="ctr"/>
            <a:r>
              <a:rPr lang="en-US" b="1" dirty="0">
                <a:solidFill>
                  <a:schemeClr val="bg1"/>
                </a:solidFill>
              </a:rPr>
              <a:t>Dress</a:t>
            </a:r>
          </a:p>
        </p:txBody>
      </p:sp>
      <p:sp>
        <p:nvSpPr>
          <p:cNvPr id="16" name="TextBox 15">
            <a:extLst>
              <a:ext uri="{FF2B5EF4-FFF2-40B4-BE49-F238E27FC236}">
                <a16:creationId xmlns:a16="http://schemas.microsoft.com/office/drawing/2014/main" id="{47E4B9CA-5795-0095-5B06-4CCB8EF318F4}"/>
              </a:ext>
            </a:extLst>
          </p:cNvPr>
          <p:cNvSpPr txBox="1"/>
          <p:nvPr/>
        </p:nvSpPr>
        <p:spPr>
          <a:xfrm>
            <a:off x="475128" y="3632160"/>
            <a:ext cx="11143137" cy="523220"/>
          </a:xfrm>
          <a:prstGeom prst="rect">
            <a:avLst/>
          </a:prstGeom>
          <a:noFill/>
        </p:spPr>
        <p:txBody>
          <a:bodyPr wrap="square" rtlCol="0">
            <a:spAutoFit/>
          </a:bodyPr>
          <a:lstStyle/>
          <a:p>
            <a:r>
              <a:rPr lang="en-US" sz="2800" dirty="0"/>
              <a:t>Your group may start anytime after sunrise but must finish before dark.</a:t>
            </a:r>
          </a:p>
        </p:txBody>
      </p:sp>
    </p:spTree>
    <p:extLst>
      <p:ext uri="{BB962C8B-B14F-4D97-AF65-F5344CB8AC3E}">
        <p14:creationId xmlns:p14="http://schemas.microsoft.com/office/powerpoint/2010/main" val="40720550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2000" fill="hold"/>
                                        <p:tgtEl>
                                          <p:spTgt spid="14"/>
                                        </p:tgtEl>
                                        <p:attrNameLst>
                                          <p:attrName>fillcolor</p:attrName>
                                        </p:attrNameLst>
                                      </p:cBhvr>
                                      <p:to>
                                        <a:srgbClr val="0099CC"/>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childTnLst>
                          </p:cTn>
                        </p:par>
                        <p:par>
                          <p:cTn id="9" fill="hold">
                            <p:stCondLst>
                              <p:cond delay="2000"/>
                            </p:stCondLst>
                            <p:childTnLst>
                              <p:par>
                                <p:cTn id="10" presetID="47"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DA3FE-2988-E210-CC32-374DEDCA038A}"/>
              </a:ext>
            </a:extLst>
          </p:cNvPr>
          <p:cNvSpPr>
            <a:spLocks noGrp="1"/>
          </p:cNvSpPr>
          <p:nvPr>
            <p:ph type="title"/>
          </p:nvPr>
        </p:nvSpPr>
        <p:spPr>
          <a:xfrm>
            <a:off x="304799" y="365125"/>
            <a:ext cx="11412071" cy="1325563"/>
          </a:xfrm>
        </p:spPr>
        <p:txBody>
          <a:bodyPr/>
          <a:lstStyle/>
          <a:p>
            <a:r>
              <a:rPr lang="en-US" dirty="0">
                <a:solidFill>
                  <a:srgbClr val="1B75BC"/>
                </a:solidFill>
                <a:latin typeface="Arial Black"/>
              </a:rPr>
              <a:t>Cleanup Day Policies &amp; Procedures: </a:t>
            </a:r>
            <a:r>
              <a:rPr lang="en-US" dirty="0">
                <a:solidFill>
                  <a:srgbClr val="1B75BC"/>
                </a:solidFill>
                <a:latin typeface="Arial"/>
                <a:cs typeface="Arial"/>
              </a:rPr>
              <a:t>Upon Arrival</a:t>
            </a:r>
          </a:p>
        </p:txBody>
      </p:sp>
      <p:sp>
        <p:nvSpPr>
          <p:cNvPr id="4" name="Rectangle: Top Corners Rounded 3">
            <a:extLst>
              <a:ext uri="{FF2B5EF4-FFF2-40B4-BE49-F238E27FC236}">
                <a16:creationId xmlns:a16="http://schemas.microsoft.com/office/drawing/2014/main" id="{B6759BFA-93D6-70C2-0AA4-2FBA0D888D78}"/>
              </a:ext>
            </a:extLst>
          </p:cNvPr>
          <p:cNvSpPr/>
          <p:nvPr/>
        </p:nvSpPr>
        <p:spPr>
          <a:xfrm>
            <a:off x="475128" y="1810871"/>
            <a:ext cx="11089343" cy="995082"/>
          </a:xfrm>
          <a:prstGeom prst="round2SameRect">
            <a:avLst>
              <a:gd name="adj1" fmla="val 27478"/>
              <a:gd name="adj2" fmla="val 0"/>
            </a:avLst>
          </a:prstGeom>
          <a:solidFill>
            <a:srgbClr val="0099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61DFC74-FA63-069E-05E9-D612AC003AB5}"/>
              </a:ext>
            </a:extLst>
          </p:cNvPr>
          <p:cNvSpPr txBox="1"/>
          <p:nvPr/>
        </p:nvSpPr>
        <p:spPr>
          <a:xfrm>
            <a:off x="475128" y="1783980"/>
            <a:ext cx="11089343" cy="1077218"/>
          </a:xfrm>
          <a:prstGeom prst="rect">
            <a:avLst/>
          </a:prstGeom>
          <a:solidFill>
            <a:srgbClr val="1B75BC"/>
          </a:solidFill>
        </p:spPr>
        <p:txBody>
          <a:bodyPr wrap="square" rtlCol="0">
            <a:spAutoFit/>
          </a:bodyPr>
          <a:lstStyle/>
          <a:p>
            <a:r>
              <a:rPr lang="en-US" sz="2800" b="1" dirty="0">
                <a:solidFill>
                  <a:schemeClr val="bg1"/>
                </a:solidFill>
              </a:rPr>
              <a:t>Arriving on Cleanup Day</a:t>
            </a:r>
            <a:endParaRPr lang="en-US" sz="1300" b="1" dirty="0"/>
          </a:p>
          <a:p>
            <a:r>
              <a:rPr lang="en-US" dirty="0"/>
              <a:t>It is finally the big and exciting day; cleanup day!  </a:t>
            </a:r>
            <a:r>
              <a:rPr lang="en-US" b="1" i="1" dirty="0">
                <a:solidFill>
                  <a:schemeClr val="bg1"/>
                </a:solidFill>
              </a:rPr>
              <a:t>Click each tab</a:t>
            </a:r>
            <a:r>
              <a:rPr lang="en-US" dirty="0"/>
              <a:t> to review what you as a Group Leader must do upon arrival to ensure a fun and safe cleanup!</a:t>
            </a:r>
          </a:p>
        </p:txBody>
      </p:sp>
      <p:sp>
        <p:nvSpPr>
          <p:cNvPr id="9" name="TextBox 8">
            <a:hlinkClick r:id="" action="ppaction://hlinkshowjump?jump=nextslide"/>
            <a:extLst>
              <a:ext uri="{FF2B5EF4-FFF2-40B4-BE49-F238E27FC236}">
                <a16:creationId xmlns:a16="http://schemas.microsoft.com/office/drawing/2014/main" id="{A500F1E1-F057-BC57-EB5B-93DCE5C12A2F}"/>
              </a:ext>
            </a:extLst>
          </p:cNvPr>
          <p:cNvSpPr txBox="1"/>
          <p:nvPr/>
        </p:nvSpPr>
        <p:spPr>
          <a:xfrm>
            <a:off x="4948521" y="2976283"/>
            <a:ext cx="2097738" cy="369332"/>
          </a:xfrm>
          <a:prstGeom prst="rect">
            <a:avLst/>
          </a:prstGeom>
          <a:solidFill>
            <a:srgbClr val="FFC000"/>
          </a:solidFill>
        </p:spPr>
        <p:txBody>
          <a:bodyPr wrap="square" rtlCol="0">
            <a:spAutoFit/>
          </a:bodyPr>
          <a:lstStyle/>
          <a:p>
            <a:pPr algn="ctr"/>
            <a:r>
              <a:rPr lang="en-US" b="1" dirty="0">
                <a:solidFill>
                  <a:schemeClr val="bg1"/>
                </a:solidFill>
              </a:rPr>
              <a:t>Parking</a:t>
            </a:r>
          </a:p>
        </p:txBody>
      </p:sp>
      <p:sp>
        <p:nvSpPr>
          <p:cNvPr id="12" name="TextBox 11">
            <a:extLst>
              <a:ext uri="{FF2B5EF4-FFF2-40B4-BE49-F238E27FC236}">
                <a16:creationId xmlns:a16="http://schemas.microsoft.com/office/drawing/2014/main" id="{108E5552-5C0C-57E6-A1E2-0B6C4C1C42A7}"/>
              </a:ext>
            </a:extLst>
          </p:cNvPr>
          <p:cNvSpPr txBox="1"/>
          <p:nvPr/>
        </p:nvSpPr>
        <p:spPr>
          <a:xfrm>
            <a:off x="7091089" y="2967315"/>
            <a:ext cx="2285997" cy="369332"/>
          </a:xfrm>
          <a:prstGeom prst="rect">
            <a:avLst/>
          </a:prstGeom>
          <a:solidFill>
            <a:srgbClr val="FFC000"/>
          </a:solidFill>
        </p:spPr>
        <p:txBody>
          <a:bodyPr wrap="square" rtlCol="0">
            <a:spAutoFit/>
          </a:bodyPr>
          <a:lstStyle/>
          <a:p>
            <a:pPr algn="ctr"/>
            <a:r>
              <a:rPr lang="en-US" b="1" dirty="0">
                <a:solidFill>
                  <a:schemeClr val="bg1"/>
                </a:solidFill>
              </a:rPr>
              <a:t>Sign-in &amp; Safety Meet</a:t>
            </a:r>
          </a:p>
        </p:txBody>
      </p:sp>
      <p:sp>
        <p:nvSpPr>
          <p:cNvPr id="13" name="TextBox 12">
            <a:extLst>
              <a:ext uri="{FF2B5EF4-FFF2-40B4-BE49-F238E27FC236}">
                <a16:creationId xmlns:a16="http://schemas.microsoft.com/office/drawing/2014/main" id="{74C2168F-794B-189F-EC69-C547AAAE7E55}"/>
              </a:ext>
            </a:extLst>
          </p:cNvPr>
          <p:cNvSpPr txBox="1"/>
          <p:nvPr/>
        </p:nvSpPr>
        <p:spPr>
          <a:xfrm>
            <a:off x="9430875" y="2967315"/>
            <a:ext cx="2187390" cy="369332"/>
          </a:xfrm>
          <a:prstGeom prst="rect">
            <a:avLst/>
          </a:prstGeom>
          <a:solidFill>
            <a:srgbClr val="FFC000"/>
          </a:solidFill>
        </p:spPr>
        <p:txBody>
          <a:bodyPr wrap="square" rtlCol="0">
            <a:spAutoFit/>
          </a:bodyPr>
          <a:lstStyle/>
          <a:p>
            <a:pPr algn="ctr"/>
            <a:r>
              <a:rPr lang="en-US" b="1" dirty="0">
                <a:solidFill>
                  <a:schemeClr val="bg1"/>
                </a:solidFill>
              </a:rPr>
              <a:t>Litter Pick Up Sign</a:t>
            </a:r>
          </a:p>
        </p:txBody>
      </p:sp>
      <p:sp>
        <p:nvSpPr>
          <p:cNvPr id="14" name="TextBox 13">
            <a:extLst>
              <a:ext uri="{FF2B5EF4-FFF2-40B4-BE49-F238E27FC236}">
                <a16:creationId xmlns:a16="http://schemas.microsoft.com/office/drawing/2014/main" id="{D0E0CF0A-4CB2-305A-26C8-2A7A585E598A}"/>
              </a:ext>
            </a:extLst>
          </p:cNvPr>
          <p:cNvSpPr txBox="1"/>
          <p:nvPr/>
        </p:nvSpPr>
        <p:spPr>
          <a:xfrm>
            <a:off x="475128" y="2967318"/>
            <a:ext cx="2187390" cy="369332"/>
          </a:xfrm>
          <a:prstGeom prst="rect">
            <a:avLst/>
          </a:prstGeom>
          <a:solidFill>
            <a:srgbClr val="FFC000"/>
          </a:solidFill>
        </p:spPr>
        <p:txBody>
          <a:bodyPr wrap="square" rtlCol="0">
            <a:spAutoFit/>
          </a:bodyPr>
          <a:lstStyle/>
          <a:p>
            <a:pPr algn="ctr"/>
            <a:r>
              <a:rPr lang="en-US" b="1" dirty="0">
                <a:solidFill>
                  <a:schemeClr val="bg1"/>
                </a:solidFill>
              </a:rPr>
              <a:t>Start Time</a:t>
            </a:r>
          </a:p>
        </p:txBody>
      </p:sp>
      <p:sp>
        <p:nvSpPr>
          <p:cNvPr id="15" name="TextBox 14">
            <a:hlinkClick r:id="" action="ppaction://hlinkshowjump?jump=nextslide"/>
            <a:extLst>
              <a:ext uri="{FF2B5EF4-FFF2-40B4-BE49-F238E27FC236}">
                <a16:creationId xmlns:a16="http://schemas.microsoft.com/office/drawing/2014/main" id="{4999E29E-B1DA-62B7-592E-125C2F8CFD0B}"/>
              </a:ext>
            </a:extLst>
          </p:cNvPr>
          <p:cNvSpPr txBox="1"/>
          <p:nvPr/>
        </p:nvSpPr>
        <p:spPr>
          <a:xfrm>
            <a:off x="2716301" y="2976280"/>
            <a:ext cx="2187390" cy="369332"/>
          </a:xfrm>
          <a:prstGeom prst="rect">
            <a:avLst/>
          </a:prstGeom>
          <a:solidFill>
            <a:srgbClr val="FFC000"/>
          </a:solidFill>
        </p:spPr>
        <p:txBody>
          <a:bodyPr wrap="square" rtlCol="0">
            <a:spAutoFit/>
          </a:bodyPr>
          <a:lstStyle/>
          <a:p>
            <a:pPr algn="ctr"/>
            <a:r>
              <a:rPr lang="en-US" b="1" dirty="0">
                <a:solidFill>
                  <a:schemeClr val="bg1"/>
                </a:solidFill>
              </a:rPr>
              <a:t>Dress</a:t>
            </a:r>
          </a:p>
        </p:txBody>
      </p:sp>
      <p:sp>
        <p:nvSpPr>
          <p:cNvPr id="11" name="TextBox 10">
            <a:extLst>
              <a:ext uri="{FF2B5EF4-FFF2-40B4-BE49-F238E27FC236}">
                <a16:creationId xmlns:a16="http://schemas.microsoft.com/office/drawing/2014/main" id="{6EDC415D-B4ED-5833-AE6C-2B535D9B098E}"/>
              </a:ext>
            </a:extLst>
          </p:cNvPr>
          <p:cNvSpPr txBox="1"/>
          <p:nvPr/>
        </p:nvSpPr>
        <p:spPr>
          <a:xfrm>
            <a:off x="559041" y="3600286"/>
            <a:ext cx="10919012" cy="954107"/>
          </a:xfrm>
          <a:prstGeom prst="rect">
            <a:avLst/>
          </a:prstGeom>
          <a:noFill/>
        </p:spPr>
        <p:txBody>
          <a:bodyPr wrap="square" rtlCol="0">
            <a:spAutoFit/>
          </a:bodyPr>
          <a:lstStyle/>
          <a:p>
            <a:r>
              <a:rPr lang="en-US" sz="2800" dirty="0"/>
              <a:t>Remind all group members to dress for the weather but to preferably wear long pants and closed toe water shoes for safety.</a:t>
            </a:r>
          </a:p>
        </p:txBody>
      </p:sp>
    </p:spTree>
    <p:extLst>
      <p:ext uri="{BB962C8B-B14F-4D97-AF65-F5344CB8AC3E}">
        <p14:creationId xmlns:p14="http://schemas.microsoft.com/office/powerpoint/2010/main" val="34720904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2000" fill="hold"/>
                                        <p:tgtEl>
                                          <p:spTgt spid="15"/>
                                        </p:tgtEl>
                                        <p:attrNameLst>
                                          <p:attrName>fillcolor</p:attrName>
                                        </p:attrNameLst>
                                      </p:cBhvr>
                                      <p:to>
                                        <a:srgbClr val="0099CC"/>
                                      </p:to>
                                    </p:animClr>
                                    <p:set>
                                      <p:cBhvr>
                                        <p:cTn id="7" dur="2000" fill="hold"/>
                                        <p:tgtEl>
                                          <p:spTgt spid="15"/>
                                        </p:tgtEl>
                                        <p:attrNameLst>
                                          <p:attrName>fill.type</p:attrName>
                                        </p:attrNameLst>
                                      </p:cBhvr>
                                      <p:to>
                                        <p:strVal val="solid"/>
                                      </p:to>
                                    </p:set>
                                    <p:set>
                                      <p:cBhvr>
                                        <p:cTn id="8" dur="2000" fill="hold"/>
                                        <p:tgtEl>
                                          <p:spTgt spid="15"/>
                                        </p:tgtEl>
                                        <p:attrNameLst>
                                          <p:attrName>fill.on</p:attrName>
                                        </p:attrNameLst>
                                      </p:cBhvr>
                                      <p:to>
                                        <p:strVal val="true"/>
                                      </p:to>
                                    </p:set>
                                  </p:childTnLst>
                                </p:cTn>
                              </p:par>
                            </p:childTnLst>
                          </p:cTn>
                        </p:par>
                        <p:par>
                          <p:cTn id="9" fill="hold">
                            <p:stCondLst>
                              <p:cond delay="2000"/>
                            </p:stCondLst>
                            <p:childTnLst>
                              <p:par>
                                <p:cTn id="10" presetID="47"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DA3FE-2988-E210-CC32-374DEDCA038A}"/>
              </a:ext>
            </a:extLst>
          </p:cNvPr>
          <p:cNvSpPr>
            <a:spLocks noGrp="1"/>
          </p:cNvSpPr>
          <p:nvPr>
            <p:ph type="title"/>
          </p:nvPr>
        </p:nvSpPr>
        <p:spPr>
          <a:xfrm>
            <a:off x="304799" y="365125"/>
            <a:ext cx="11412071" cy="1325563"/>
          </a:xfrm>
        </p:spPr>
        <p:txBody>
          <a:bodyPr/>
          <a:lstStyle/>
          <a:p>
            <a:r>
              <a:rPr lang="en-US" dirty="0">
                <a:solidFill>
                  <a:srgbClr val="1B75BC"/>
                </a:solidFill>
                <a:latin typeface="Arial Black"/>
              </a:rPr>
              <a:t>Cleanup Day Policies &amp; Procedures: </a:t>
            </a:r>
            <a:r>
              <a:rPr lang="en-US" dirty="0">
                <a:solidFill>
                  <a:srgbClr val="1B75BC"/>
                </a:solidFill>
                <a:latin typeface="Arial"/>
                <a:cs typeface="Arial"/>
              </a:rPr>
              <a:t>Upon Arrival</a:t>
            </a:r>
          </a:p>
        </p:txBody>
      </p:sp>
      <p:sp>
        <p:nvSpPr>
          <p:cNvPr id="4" name="Rectangle: Top Corners Rounded 3">
            <a:extLst>
              <a:ext uri="{FF2B5EF4-FFF2-40B4-BE49-F238E27FC236}">
                <a16:creationId xmlns:a16="http://schemas.microsoft.com/office/drawing/2014/main" id="{B6759BFA-93D6-70C2-0AA4-2FBA0D888D78}"/>
              </a:ext>
            </a:extLst>
          </p:cNvPr>
          <p:cNvSpPr/>
          <p:nvPr/>
        </p:nvSpPr>
        <p:spPr>
          <a:xfrm>
            <a:off x="475128" y="1810871"/>
            <a:ext cx="11089343" cy="995082"/>
          </a:xfrm>
          <a:prstGeom prst="round2SameRect">
            <a:avLst>
              <a:gd name="adj1" fmla="val 27478"/>
              <a:gd name="adj2" fmla="val 0"/>
            </a:avLst>
          </a:prstGeom>
          <a:solidFill>
            <a:srgbClr val="0099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61DFC74-FA63-069E-05E9-D612AC003AB5}"/>
              </a:ext>
            </a:extLst>
          </p:cNvPr>
          <p:cNvSpPr txBox="1"/>
          <p:nvPr/>
        </p:nvSpPr>
        <p:spPr>
          <a:xfrm>
            <a:off x="475128" y="1783980"/>
            <a:ext cx="11089343" cy="1077218"/>
          </a:xfrm>
          <a:prstGeom prst="rect">
            <a:avLst/>
          </a:prstGeom>
          <a:solidFill>
            <a:srgbClr val="1B75BC"/>
          </a:solidFill>
        </p:spPr>
        <p:txBody>
          <a:bodyPr wrap="square" rtlCol="0">
            <a:spAutoFit/>
          </a:bodyPr>
          <a:lstStyle/>
          <a:p>
            <a:r>
              <a:rPr lang="en-US" sz="2800" b="1" dirty="0">
                <a:solidFill>
                  <a:schemeClr val="bg1"/>
                </a:solidFill>
              </a:rPr>
              <a:t>Arriving on Cleanup Day</a:t>
            </a:r>
            <a:endParaRPr lang="en-US" sz="1300" b="1" dirty="0"/>
          </a:p>
          <a:p>
            <a:r>
              <a:rPr lang="en-US" dirty="0"/>
              <a:t>It is finally the big and exciting day; cleanup day!  </a:t>
            </a:r>
            <a:r>
              <a:rPr lang="en-US" b="1" i="1" dirty="0">
                <a:solidFill>
                  <a:schemeClr val="bg1"/>
                </a:solidFill>
              </a:rPr>
              <a:t>Click each tab</a:t>
            </a:r>
            <a:r>
              <a:rPr lang="en-US" dirty="0"/>
              <a:t> to review what you as a Group Leader must do upon arrival to ensure a fun and safe cleanup!</a:t>
            </a:r>
          </a:p>
        </p:txBody>
      </p:sp>
      <p:sp>
        <p:nvSpPr>
          <p:cNvPr id="9" name="TextBox 8">
            <a:extLst>
              <a:ext uri="{FF2B5EF4-FFF2-40B4-BE49-F238E27FC236}">
                <a16:creationId xmlns:a16="http://schemas.microsoft.com/office/drawing/2014/main" id="{A500F1E1-F057-BC57-EB5B-93DCE5C12A2F}"/>
              </a:ext>
            </a:extLst>
          </p:cNvPr>
          <p:cNvSpPr txBox="1"/>
          <p:nvPr/>
        </p:nvSpPr>
        <p:spPr>
          <a:xfrm>
            <a:off x="4948521" y="2976283"/>
            <a:ext cx="2097738" cy="369332"/>
          </a:xfrm>
          <a:prstGeom prst="rect">
            <a:avLst/>
          </a:prstGeom>
          <a:solidFill>
            <a:srgbClr val="FFC000"/>
          </a:solidFill>
        </p:spPr>
        <p:txBody>
          <a:bodyPr wrap="square" rtlCol="0">
            <a:spAutoFit/>
          </a:bodyPr>
          <a:lstStyle/>
          <a:p>
            <a:pPr algn="ctr"/>
            <a:r>
              <a:rPr lang="en-US" b="1" dirty="0">
                <a:solidFill>
                  <a:schemeClr val="bg1"/>
                </a:solidFill>
              </a:rPr>
              <a:t>Parking</a:t>
            </a:r>
          </a:p>
        </p:txBody>
      </p:sp>
      <p:sp>
        <p:nvSpPr>
          <p:cNvPr id="12" name="TextBox 11">
            <a:hlinkClick r:id="" action="ppaction://hlinkshowjump?jump=nextslide"/>
            <a:extLst>
              <a:ext uri="{FF2B5EF4-FFF2-40B4-BE49-F238E27FC236}">
                <a16:creationId xmlns:a16="http://schemas.microsoft.com/office/drawing/2014/main" id="{108E5552-5C0C-57E6-A1E2-0B6C4C1C42A7}"/>
              </a:ext>
            </a:extLst>
          </p:cNvPr>
          <p:cNvSpPr txBox="1"/>
          <p:nvPr/>
        </p:nvSpPr>
        <p:spPr>
          <a:xfrm>
            <a:off x="7091089" y="2967315"/>
            <a:ext cx="2285997" cy="369332"/>
          </a:xfrm>
          <a:prstGeom prst="rect">
            <a:avLst/>
          </a:prstGeom>
          <a:solidFill>
            <a:srgbClr val="FFC000"/>
          </a:solidFill>
        </p:spPr>
        <p:txBody>
          <a:bodyPr wrap="square" rtlCol="0">
            <a:spAutoFit/>
          </a:bodyPr>
          <a:lstStyle/>
          <a:p>
            <a:pPr algn="ctr"/>
            <a:r>
              <a:rPr lang="en-US" b="1" dirty="0">
                <a:solidFill>
                  <a:schemeClr val="bg1"/>
                </a:solidFill>
              </a:rPr>
              <a:t>Sign-in &amp; Safety Meet</a:t>
            </a:r>
          </a:p>
        </p:txBody>
      </p:sp>
      <p:sp>
        <p:nvSpPr>
          <p:cNvPr id="13" name="TextBox 12">
            <a:extLst>
              <a:ext uri="{FF2B5EF4-FFF2-40B4-BE49-F238E27FC236}">
                <a16:creationId xmlns:a16="http://schemas.microsoft.com/office/drawing/2014/main" id="{74C2168F-794B-189F-EC69-C547AAAE7E55}"/>
              </a:ext>
            </a:extLst>
          </p:cNvPr>
          <p:cNvSpPr txBox="1"/>
          <p:nvPr/>
        </p:nvSpPr>
        <p:spPr>
          <a:xfrm>
            <a:off x="9430875" y="2967315"/>
            <a:ext cx="2187390" cy="369332"/>
          </a:xfrm>
          <a:prstGeom prst="rect">
            <a:avLst/>
          </a:prstGeom>
          <a:solidFill>
            <a:srgbClr val="FFC000"/>
          </a:solidFill>
        </p:spPr>
        <p:txBody>
          <a:bodyPr wrap="square" rtlCol="0">
            <a:spAutoFit/>
          </a:bodyPr>
          <a:lstStyle/>
          <a:p>
            <a:pPr algn="ctr"/>
            <a:r>
              <a:rPr lang="en-US" b="1" dirty="0">
                <a:solidFill>
                  <a:schemeClr val="bg1"/>
                </a:solidFill>
              </a:rPr>
              <a:t>Litter Pick Up Sign</a:t>
            </a:r>
          </a:p>
        </p:txBody>
      </p:sp>
      <p:sp>
        <p:nvSpPr>
          <p:cNvPr id="14" name="TextBox 13">
            <a:extLst>
              <a:ext uri="{FF2B5EF4-FFF2-40B4-BE49-F238E27FC236}">
                <a16:creationId xmlns:a16="http://schemas.microsoft.com/office/drawing/2014/main" id="{D0E0CF0A-4CB2-305A-26C8-2A7A585E598A}"/>
              </a:ext>
            </a:extLst>
          </p:cNvPr>
          <p:cNvSpPr txBox="1"/>
          <p:nvPr/>
        </p:nvSpPr>
        <p:spPr>
          <a:xfrm>
            <a:off x="475128" y="2967318"/>
            <a:ext cx="2187390" cy="369332"/>
          </a:xfrm>
          <a:prstGeom prst="rect">
            <a:avLst/>
          </a:prstGeom>
          <a:solidFill>
            <a:srgbClr val="FFC000"/>
          </a:solidFill>
        </p:spPr>
        <p:txBody>
          <a:bodyPr wrap="square" rtlCol="0">
            <a:spAutoFit/>
          </a:bodyPr>
          <a:lstStyle/>
          <a:p>
            <a:pPr algn="ctr"/>
            <a:r>
              <a:rPr lang="en-US" b="1" dirty="0">
                <a:solidFill>
                  <a:schemeClr val="bg1"/>
                </a:solidFill>
              </a:rPr>
              <a:t>Start Time</a:t>
            </a:r>
          </a:p>
        </p:txBody>
      </p:sp>
      <p:sp>
        <p:nvSpPr>
          <p:cNvPr id="15" name="TextBox 14">
            <a:hlinkClick r:id="" action="ppaction://hlinkshowjump?jump=nextslide"/>
            <a:extLst>
              <a:ext uri="{FF2B5EF4-FFF2-40B4-BE49-F238E27FC236}">
                <a16:creationId xmlns:a16="http://schemas.microsoft.com/office/drawing/2014/main" id="{4999E29E-B1DA-62B7-592E-125C2F8CFD0B}"/>
              </a:ext>
            </a:extLst>
          </p:cNvPr>
          <p:cNvSpPr txBox="1"/>
          <p:nvPr/>
        </p:nvSpPr>
        <p:spPr>
          <a:xfrm>
            <a:off x="2716301" y="2976280"/>
            <a:ext cx="2187390" cy="369332"/>
          </a:xfrm>
          <a:prstGeom prst="rect">
            <a:avLst/>
          </a:prstGeom>
          <a:solidFill>
            <a:srgbClr val="FFC000"/>
          </a:solidFill>
        </p:spPr>
        <p:txBody>
          <a:bodyPr wrap="square" rtlCol="0">
            <a:spAutoFit/>
          </a:bodyPr>
          <a:lstStyle/>
          <a:p>
            <a:pPr algn="ctr"/>
            <a:r>
              <a:rPr lang="en-US" b="1" dirty="0">
                <a:solidFill>
                  <a:schemeClr val="bg1"/>
                </a:solidFill>
              </a:rPr>
              <a:t>Dress</a:t>
            </a:r>
          </a:p>
        </p:txBody>
      </p:sp>
      <p:sp>
        <p:nvSpPr>
          <p:cNvPr id="11" name="TextBox 10">
            <a:extLst>
              <a:ext uri="{FF2B5EF4-FFF2-40B4-BE49-F238E27FC236}">
                <a16:creationId xmlns:a16="http://schemas.microsoft.com/office/drawing/2014/main" id="{9802309F-5292-A326-30C7-C073ADC78578}"/>
              </a:ext>
            </a:extLst>
          </p:cNvPr>
          <p:cNvSpPr txBox="1"/>
          <p:nvPr/>
        </p:nvSpPr>
        <p:spPr>
          <a:xfrm>
            <a:off x="600635" y="3603812"/>
            <a:ext cx="10919012" cy="3108543"/>
          </a:xfrm>
          <a:prstGeom prst="rect">
            <a:avLst/>
          </a:prstGeom>
          <a:noFill/>
        </p:spPr>
        <p:txBody>
          <a:bodyPr wrap="square" rtlCol="0">
            <a:spAutoFit/>
          </a:bodyPr>
          <a:lstStyle/>
          <a:p>
            <a:r>
              <a:rPr lang="en-US" sz="2800" dirty="0"/>
              <a:t>Cars should be parked in a predetermined location, preferably in a parking lot.</a:t>
            </a:r>
          </a:p>
          <a:p>
            <a:endParaRPr lang="en-US" sz="2800" dirty="0"/>
          </a:p>
          <a:p>
            <a:r>
              <a:rPr lang="en-US" sz="2800" dirty="0"/>
              <a:t>Group Leaders will need to ask permission to park in a private parking lot.</a:t>
            </a:r>
          </a:p>
          <a:p>
            <a:endParaRPr lang="en-US" sz="2800" dirty="0"/>
          </a:p>
          <a:p>
            <a:r>
              <a:rPr lang="en-US" sz="2800" dirty="0"/>
              <a:t>Cars should NOT be parked in medians or on sidewalks and must never block driveways.</a:t>
            </a:r>
          </a:p>
        </p:txBody>
      </p:sp>
    </p:spTree>
    <p:extLst>
      <p:ext uri="{BB962C8B-B14F-4D97-AF65-F5344CB8AC3E}">
        <p14:creationId xmlns:p14="http://schemas.microsoft.com/office/powerpoint/2010/main" val="2778167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2000" fill="hold"/>
                                        <p:tgtEl>
                                          <p:spTgt spid="9"/>
                                        </p:tgtEl>
                                        <p:attrNameLst>
                                          <p:attrName>fillcolor</p:attrName>
                                        </p:attrNameLst>
                                      </p:cBhvr>
                                      <p:to>
                                        <a:srgbClr val="0099CC"/>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childTnLst>
                          </p:cTn>
                        </p:par>
                        <p:par>
                          <p:cTn id="9" fill="hold">
                            <p:stCondLst>
                              <p:cond delay="2000"/>
                            </p:stCondLst>
                            <p:childTnLst>
                              <p:par>
                                <p:cTn id="10" presetID="47"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DA3FE-2988-E210-CC32-374DEDCA038A}"/>
              </a:ext>
            </a:extLst>
          </p:cNvPr>
          <p:cNvSpPr>
            <a:spLocks noGrp="1"/>
          </p:cNvSpPr>
          <p:nvPr>
            <p:ph type="title"/>
          </p:nvPr>
        </p:nvSpPr>
        <p:spPr>
          <a:xfrm>
            <a:off x="304799" y="365125"/>
            <a:ext cx="11412071" cy="1325563"/>
          </a:xfrm>
        </p:spPr>
        <p:txBody>
          <a:bodyPr/>
          <a:lstStyle/>
          <a:p>
            <a:r>
              <a:rPr lang="en-US" dirty="0">
                <a:solidFill>
                  <a:srgbClr val="1B75BC"/>
                </a:solidFill>
                <a:latin typeface="Arial Black"/>
              </a:rPr>
              <a:t>Cleanup Day Policies &amp; Procedures: </a:t>
            </a:r>
            <a:r>
              <a:rPr lang="en-US" dirty="0">
                <a:solidFill>
                  <a:srgbClr val="1B75BC"/>
                </a:solidFill>
                <a:latin typeface="Arial"/>
                <a:cs typeface="Arial"/>
              </a:rPr>
              <a:t>Upon Arrival</a:t>
            </a:r>
          </a:p>
        </p:txBody>
      </p:sp>
      <p:sp>
        <p:nvSpPr>
          <p:cNvPr id="4" name="Rectangle: Top Corners Rounded 3">
            <a:extLst>
              <a:ext uri="{FF2B5EF4-FFF2-40B4-BE49-F238E27FC236}">
                <a16:creationId xmlns:a16="http://schemas.microsoft.com/office/drawing/2014/main" id="{B6759BFA-93D6-70C2-0AA4-2FBA0D888D78}"/>
              </a:ext>
            </a:extLst>
          </p:cNvPr>
          <p:cNvSpPr/>
          <p:nvPr/>
        </p:nvSpPr>
        <p:spPr>
          <a:xfrm>
            <a:off x="475128" y="1810871"/>
            <a:ext cx="11089343" cy="995082"/>
          </a:xfrm>
          <a:prstGeom prst="round2SameRect">
            <a:avLst>
              <a:gd name="adj1" fmla="val 27478"/>
              <a:gd name="adj2" fmla="val 0"/>
            </a:avLst>
          </a:prstGeom>
          <a:solidFill>
            <a:srgbClr val="0099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61DFC74-FA63-069E-05E9-D612AC003AB5}"/>
              </a:ext>
            </a:extLst>
          </p:cNvPr>
          <p:cNvSpPr txBox="1"/>
          <p:nvPr/>
        </p:nvSpPr>
        <p:spPr>
          <a:xfrm>
            <a:off x="475128" y="1783980"/>
            <a:ext cx="11089343" cy="1077218"/>
          </a:xfrm>
          <a:prstGeom prst="rect">
            <a:avLst/>
          </a:prstGeom>
          <a:solidFill>
            <a:srgbClr val="1B75BC"/>
          </a:solidFill>
        </p:spPr>
        <p:txBody>
          <a:bodyPr wrap="square" rtlCol="0">
            <a:spAutoFit/>
          </a:bodyPr>
          <a:lstStyle/>
          <a:p>
            <a:r>
              <a:rPr lang="en-US" sz="2800" b="1" dirty="0">
                <a:solidFill>
                  <a:schemeClr val="bg1"/>
                </a:solidFill>
              </a:rPr>
              <a:t>Arriving on Cleanup Day</a:t>
            </a:r>
            <a:endParaRPr lang="en-US" sz="1300" b="1" dirty="0"/>
          </a:p>
          <a:p>
            <a:r>
              <a:rPr lang="en-US" dirty="0"/>
              <a:t>It is finally the big and exciting day; cleanup day!  </a:t>
            </a:r>
            <a:r>
              <a:rPr lang="en-US" b="1" i="1" dirty="0">
                <a:solidFill>
                  <a:schemeClr val="bg1"/>
                </a:solidFill>
              </a:rPr>
              <a:t>Click each tab</a:t>
            </a:r>
            <a:r>
              <a:rPr lang="en-US" dirty="0"/>
              <a:t> to review what you as a Group Leader must do upon arrival to ensure a fun and safe cleanup!</a:t>
            </a:r>
          </a:p>
        </p:txBody>
      </p:sp>
      <p:sp>
        <p:nvSpPr>
          <p:cNvPr id="9" name="TextBox 8">
            <a:extLst>
              <a:ext uri="{FF2B5EF4-FFF2-40B4-BE49-F238E27FC236}">
                <a16:creationId xmlns:a16="http://schemas.microsoft.com/office/drawing/2014/main" id="{A500F1E1-F057-BC57-EB5B-93DCE5C12A2F}"/>
              </a:ext>
            </a:extLst>
          </p:cNvPr>
          <p:cNvSpPr txBox="1"/>
          <p:nvPr/>
        </p:nvSpPr>
        <p:spPr>
          <a:xfrm>
            <a:off x="4948521" y="2976283"/>
            <a:ext cx="2097738" cy="369332"/>
          </a:xfrm>
          <a:prstGeom prst="rect">
            <a:avLst/>
          </a:prstGeom>
          <a:solidFill>
            <a:srgbClr val="FFC000"/>
          </a:solidFill>
        </p:spPr>
        <p:txBody>
          <a:bodyPr wrap="square" rtlCol="0">
            <a:spAutoFit/>
          </a:bodyPr>
          <a:lstStyle/>
          <a:p>
            <a:pPr algn="ctr"/>
            <a:r>
              <a:rPr lang="en-US" b="1" dirty="0">
                <a:solidFill>
                  <a:schemeClr val="bg1"/>
                </a:solidFill>
              </a:rPr>
              <a:t>Parking</a:t>
            </a:r>
          </a:p>
        </p:txBody>
      </p:sp>
      <p:sp>
        <p:nvSpPr>
          <p:cNvPr id="12" name="TextBox 11">
            <a:extLst>
              <a:ext uri="{FF2B5EF4-FFF2-40B4-BE49-F238E27FC236}">
                <a16:creationId xmlns:a16="http://schemas.microsoft.com/office/drawing/2014/main" id="{108E5552-5C0C-57E6-A1E2-0B6C4C1C42A7}"/>
              </a:ext>
            </a:extLst>
          </p:cNvPr>
          <p:cNvSpPr txBox="1"/>
          <p:nvPr/>
        </p:nvSpPr>
        <p:spPr>
          <a:xfrm>
            <a:off x="7091089" y="2967315"/>
            <a:ext cx="2285997" cy="369332"/>
          </a:xfrm>
          <a:prstGeom prst="rect">
            <a:avLst/>
          </a:prstGeom>
          <a:solidFill>
            <a:srgbClr val="FFC000"/>
          </a:solidFill>
        </p:spPr>
        <p:txBody>
          <a:bodyPr wrap="square" rtlCol="0">
            <a:spAutoFit/>
          </a:bodyPr>
          <a:lstStyle/>
          <a:p>
            <a:pPr algn="ctr"/>
            <a:r>
              <a:rPr lang="en-US" b="1" dirty="0">
                <a:solidFill>
                  <a:schemeClr val="bg1"/>
                </a:solidFill>
              </a:rPr>
              <a:t>Sign-in &amp; Safety Meet</a:t>
            </a:r>
          </a:p>
        </p:txBody>
      </p:sp>
      <p:sp>
        <p:nvSpPr>
          <p:cNvPr id="13" name="TextBox 12">
            <a:hlinkClick r:id="" action="ppaction://hlinkshowjump?jump=nextslide"/>
            <a:extLst>
              <a:ext uri="{FF2B5EF4-FFF2-40B4-BE49-F238E27FC236}">
                <a16:creationId xmlns:a16="http://schemas.microsoft.com/office/drawing/2014/main" id="{74C2168F-794B-189F-EC69-C547AAAE7E55}"/>
              </a:ext>
            </a:extLst>
          </p:cNvPr>
          <p:cNvSpPr txBox="1"/>
          <p:nvPr/>
        </p:nvSpPr>
        <p:spPr>
          <a:xfrm>
            <a:off x="9430875" y="2967315"/>
            <a:ext cx="2187390" cy="369332"/>
          </a:xfrm>
          <a:prstGeom prst="rect">
            <a:avLst/>
          </a:prstGeom>
          <a:solidFill>
            <a:srgbClr val="FFC000"/>
          </a:solidFill>
        </p:spPr>
        <p:txBody>
          <a:bodyPr wrap="square" rtlCol="0">
            <a:spAutoFit/>
          </a:bodyPr>
          <a:lstStyle/>
          <a:p>
            <a:pPr algn="ctr"/>
            <a:r>
              <a:rPr lang="en-US" b="1" dirty="0">
                <a:solidFill>
                  <a:schemeClr val="bg1"/>
                </a:solidFill>
              </a:rPr>
              <a:t>Litter Pick Up Sign</a:t>
            </a:r>
          </a:p>
        </p:txBody>
      </p:sp>
      <p:sp>
        <p:nvSpPr>
          <p:cNvPr id="14" name="TextBox 13">
            <a:extLst>
              <a:ext uri="{FF2B5EF4-FFF2-40B4-BE49-F238E27FC236}">
                <a16:creationId xmlns:a16="http://schemas.microsoft.com/office/drawing/2014/main" id="{D0E0CF0A-4CB2-305A-26C8-2A7A585E598A}"/>
              </a:ext>
            </a:extLst>
          </p:cNvPr>
          <p:cNvSpPr txBox="1"/>
          <p:nvPr/>
        </p:nvSpPr>
        <p:spPr>
          <a:xfrm>
            <a:off x="475128" y="2967318"/>
            <a:ext cx="2187390" cy="369332"/>
          </a:xfrm>
          <a:prstGeom prst="rect">
            <a:avLst/>
          </a:prstGeom>
          <a:solidFill>
            <a:srgbClr val="FFC000"/>
          </a:solidFill>
        </p:spPr>
        <p:txBody>
          <a:bodyPr wrap="square" rtlCol="0">
            <a:spAutoFit/>
          </a:bodyPr>
          <a:lstStyle/>
          <a:p>
            <a:pPr algn="ctr"/>
            <a:r>
              <a:rPr lang="en-US" b="1" dirty="0">
                <a:solidFill>
                  <a:schemeClr val="bg1"/>
                </a:solidFill>
              </a:rPr>
              <a:t>Start Time</a:t>
            </a:r>
          </a:p>
        </p:txBody>
      </p:sp>
      <p:sp>
        <p:nvSpPr>
          <p:cNvPr id="15" name="TextBox 14">
            <a:hlinkClick r:id="" action="ppaction://hlinkshowjump?jump=nextslide"/>
            <a:extLst>
              <a:ext uri="{FF2B5EF4-FFF2-40B4-BE49-F238E27FC236}">
                <a16:creationId xmlns:a16="http://schemas.microsoft.com/office/drawing/2014/main" id="{4999E29E-B1DA-62B7-592E-125C2F8CFD0B}"/>
              </a:ext>
            </a:extLst>
          </p:cNvPr>
          <p:cNvSpPr txBox="1"/>
          <p:nvPr/>
        </p:nvSpPr>
        <p:spPr>
          <a:xfrm>
            <a:off x="2716301" y="2976280"/>
            <a:ext cx="2187390" cy="369332"/>
          </a:xfrm>
          <a:prstGeom prst="rect">
            <a:avLst/>
          </a:prstGeom>
          <a:solidFill>
            <a:srgbClr val="FFC000"/>
          </a:solidFill>
        </p:spPr>
        <p:txBody>
          <a:bodyPr wrap="square" rtlCol="0">
            <a:spAutoFit/>
          </a:bodyPr>
          <a:lstStyle/>
          <a:p>
            <a:pPr algn="ctr"/>
            <a:r>
              <a:rPr lang="en-US" b="1" dirty="0">
                <a:solidFill>
                  <a:schemeClr val="bg1"/>
                </a:solidFill>
              </a:rPr>
              <a:t>Dress</a:t>
            </a:r>
          </a:p>
        </p:txBody>
      </p:sp>
      <p:sp>
        <p:nvSpPr>
          <p:cNvPr id="16" name="TextBox 15">
            <a:extLst>
              <a:ext uri="{FF2B5EF4-FFF2-40B4-BE49-F238E27FC236}">
                <a16:creationId xmlns:a16="http://schemas.microsoft.com/office/drawing/2014/main" id="{BD6656F6-064B-5170-C0F9-A35972924DC9}"/>
              </a:ext>
            </a:extLst>
          </p:cNvPr>
          <p:cNvSpPr txBox="1"/>
          <p:nvPr/>
        </p:nvSpPr>
        <p:spPr>
          <a:xfrm>
            <a:off x="537884" y="3453616"/>
            <a:ext cx="10919012" cy="3046988"/>
          </a:xfrm>
          <a:prstGeom prst="rect">
            <a:avLst/>
          </a:prstGeom>
          <a:noFill/>
        </p:spPr>
        <p:txBody>
          <a:bodyPr wrap="square" rtlCol="0">
            <a:spAutoFit/>
          </a:bodyPr>
          <a:lstStyle/>
          <a:p>
            <a:r>
              <a:rPr lang="en-US" sz="2400" dirty="0"/>
              <a:t>Group Leaders sign in and submit only </a:t>
            </a:r>
            <a:r>
              <a:rPr lang="en-US" sz="2400" b="1" i="1" dirty="0"/>
              <a:t>NEW</a:t>
            </a:r>
            <a:r>
              <a:rPr lang="en-US" sz="2400" dirty="0"/>
              <a:t> participating members on the “Volunteer Sign-in/Hold Harmless” form in your Information Folder.</a:t>
            </a:r>
          </a:p>
          <a:p>
            <a:endParaRPr lang="en-US" sz="2400" dirty="0"/>
          </a:p>
          <a:p>
            <a:r>
              <a:rPr lang="en-US" sz="2400" dirty="0"/>
              <a:t>Any volunteer younger than 18 must have a legal guardian signature and be supervised by an adult at all times!</a:t>
            </a:r>
          </a:p>
          <a:p>
            <a:endParaRPr lang="en-US" sz="2400" dirty="0"/>
          </a:p>
          <a:p>
            <a:r>
              <a:rPr lang="en-US" sz="2400" dirty="0"/>
              <a:t>Remember to conduct a meeting with all group members before EACH cleanup to review all safety guidelines.</a:t>
            </a:r>
          </a:p>
        </p:txBody>
      </p:sp>
    </p:spTree>
    <p:extLst>
      <p:ext uri="{BB962C8B-B14F-4D97-AF65-F5344CB8AC3E}">
        <p14:creationId xmlns:p14="http://schemas.microsoft.com/office/powerpoint/2010/main" val="3697622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2000" fill="hold"/>
                                        <p:tgtEl>
                                          <p:spTgt spid="12"/>
                                        </p:tgtEl>
                                        <p:attrNameLst>
                                          <p:attrName>fillcolor</p:attrName>
                                        </p:attrNameLst>
                                      </p:cBhvr>
                                      <p:to>
                                        <a:srgbClr val="0099CC"/>
                                      </p:to>
                                    </p:animClr>
                                    <p:set>
                                      <p:cBhvr>
                                        <p:cTn id="7" dur="2000" fill="hold"/>
                                        <p:tgtEl>
                                          <p:spTgt spid="12"/>
                                        </p:tgtEl>
                                        <p:attrNameLst>
                                          <p:attrName>fill.type</p:attrName>
                                        </p:attrNameLst>
                                      </p:cBhvr>
                                      <p:to>
                                        <p:strVal val="solid"/>
                                      </p:to>
                                    </p:set>
                                    <p:set>
                                      <p:cBhvr>
                                        <p:cTn id="8" dur="2000" fill="hold"/>
                                        <p:tgtEl>
                                          <p:spTgt spid="12"/>
                                        </p:tgtEl>
                                        <p:attrNameLst>
                                          <p:attrName>fill.on</p:attrName>
                                        </p:attrNameLst>
                                      </p:cBhvr>
                                      <p:to>
                                        <p:strVal val="true"/>
                                      </p:to>
                                    </p:set>
                                  </p:childTnLst>
                                </p:cTn>
                              </p:par>
                            </p:childTnLst>
                          </p:cTn>
                        </p:par>
                        <p:par>
                          <p:cTn id="9" fill="hold">
                            <p:stCondLst>
                              <p:cond delay="2000"/>
                            </p:stCondLst>
                            <p:childTnLst>
                              <p:par>
                                <p:cTn id="10" presetID="47"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A5300-0D09-D5EC-10B2-AE2024E04CC2}"/>
              </a:ext>
            </a:extLst>
          </p:cNvPr>
          <p:cNvSpPr>
            <a:spLocks noGrp="1"/>
          </p:cNvSpPr>
          <p:nvPr>
            <p:ph type="title"/>
          </p:nvPr>
        </p:nvSpPr>
        <p:spPr>
          <a:xfrm>
            <a:off x="309281" y="338230"/>
            <a:ext cx="10515600" cy="880969"/>
          </a:xfrm>
        </p:spPr>
        <p:txBody>
          <a:bodyPr/>
          <a:lstStyle/>
          <a:p>
            <a:r>
              <a:rPr lang="en-US" dirty="0">
                <a:solidFill>
                  <a:srgbClr val="0099CC"/>
                </a:solidFill>
                <a:latin typeface="Arial Black" panose="020B0A04020102020204" pitchFamily="34" charset="0"/>
              </a:rPr>
              <a:t>Learning Objectives</a:t>
            </a:r>
          </a:p>
        </p:txBody>
      </p:sp>
      <p:sp>
        <p:nvSpPr>
          <p:cNvPr id="3" name="Content Placeholder 2">
            <a:extLst>
              <a:ext uri="{FF2B5EF4-FFF2-40B4-BE49-F238E27FC236}">
                <a16:creationId xmlns:a16="http://schemas.microsoft.com/office/drawing/2014/main" id="{54DF3584-78D1-32EA-6C52-2EDCAB81790C}"/>
              </a:ext>
            </a:extLst>
          </p:cNvPr>
          <p:cNvSpPr>
            <a:spLocks noGrp="1"/>
          </p:cNvSpPr>
          <p:nvPr>
            <p:ph idx="1"/>
          </p:nvPr>
        </p:nvSpPr>
        <p:spPr>
          <a:xfrm>
            <a:off x="416859" y="1568121"/>
            <a:ext cx="10515600" cy="754145"/>
          </a:xfrm>
        </p:spPr>
        <p:txBody>
          <a:bodyPr/>
          <a:lstStyle/>
          <a:p>
            <a:pPr marL="0" indent="0" algn="ctr">
              <a:buNone/>
            </a:pPr>
            <a:r>
              <a:rPr lang="en-US" dirty="0"/>
              <a:t>By the end of this training, you will be able to:</a:t>
            </a:r>
          </a:p>
        </p:txBody>
      </p:sp>
      <p:sp>
        <p:nvSpPr>
          <p:cNvPr id="6" name="TextBox 5">
            <a:hlinkClick r:id="" action="ppaction://hlinkshowjump?jump=nextslide"/>
            <a:extLst>
              <a:ext uri="{FF2B5EF4-FFF2-40B4-BE49-F238E27FC236}">
                <a16:creationId xmlns:a16="http://schemas.microsoft.com/office/drawing/2014/main" id="{16DE8119-7536-4B9F-50A8-121CDE2B5C48}"/>
              </a:ext>
            </a:extLst>
          </p:cNvPr>
          <p:cNvSpPr txBox="1"/>
          <p:nvPr/>
        </p:nvSpPr>
        <p:spPr>
          <a:xfrm>
            <a:off x="9380415" y="5798209"/>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Continue</a:t>
            </a:r>
          </a:p>
        </p:txBody>
      </p:sp>
      <p:sp>
        <p:nvSpPr>
          <p:cNvPr id="7" name="TextBox 6">
            <a:extLst>
              <a:ext uri="{FF2B5EF4-FFF2-40B4-BE49-F238E27FC236}">
                <a16:creationId xmlns:a16="http://schemas.microsoft.com/office/drawing/2014/main" id="{8ACA5133-F85B-B4B0-2D5D-AE8AE1894BFE}"/>
              </a:ext>
            </a:extLst>
          </p:cNvPr>
          <p:cNvSpPr txBox="1"/>
          <p:nvPr/>
        </p:nvSpPr>
        <p:spPr>
          <a:xfrm>
            <a:off x="548023" y="2547116"/>
            <a:ext cx="4653564" cy="1815882"/>
          </a:xfrm>
          <a:prstGeom prst="rect">
            <a:avLst/>
          </a:prstGeom>
          <a:solidFill>
            <a:srgbClr val="0099CC"/>
          </a:solidFill>
          <a:ln w="28575">
            <a:solidFill>
              <a:schemeClr val="accent1"/>
            </a:solidFill>
          </a:ln>
        </p:spPr>
        <p:txBody>
          <a:bodyPr wrap="square" lIns="91440" tIns="45720" rIns="91440" bIns="45720" rtlCol="0" anchor="t">
            <a:spAutoFit/>
          </a:bodyPr>
          <a:lstStyle/>
          <a:p>
            <a:pPr algn="ctr"/>
            <a:r>
              <a:rPr lang="en-US" sz="2800" dirty="0">
                <a:solidFill>
                  <a:schemeClr val="bg1"/>
                </a:solidFill>
              </a:rPr>
              <a:t>Identify Group Leader </a:t>
            </a:r>
            <a:r>
              <a:rPr lang="en-US" sz="2800" b="1" i="1" dirty="0">
                <a:solidFill>
                  <a:schemeClr val="bg1"/>
                </a:solidFill>
              </a:rPr>
              <a:t>responsibilities</a:t>
            </a:r>
            <a:r>
              <a:rPr lang="en-US" sz="2800" dirty="0">
                <a:solidFill>
                  <a:schemeClr val="bg1"/>
                </a:solidFill>
              </a:rPr>
              <a:t> that occur prior to, during, and after group cleanups</a:t>
            </a:r>
          </a:p>
        </p:txBody>
      </p:sp>
      <p:sp>
        <p:nvSpPr>
          <p:cNvPr id="8" name="TextBox 7">
            <a:extLst>
              <a:ext uri="{FF2B5EF4-FFF2-40B4-BE49-F238E27FC236}">
                <a16:creationId xmlns:a16="http://schemas.microsoft.com/office/drawing/2014/main" id="{3278A8E1-75EE-4C03-0468-5EC0F4D99EBE}"/>
              </a:ext>
            </a:extLst>
          </p:cNvPr>
          <p:cNvSpPr txBox="1"/>
          <p:nvPr/>
        </p:nvSpPr>
        <p:spPr>
          <a:xfrm>
            <a:off x="6990415" y="2547116"/>
            <a:ext cx="4527028" cy="1815882"/>
          </a:xfrm>
          <a:prstGeom prst="rect">
            <a:avLst/>
          </a:prstGeom>
          <a:solidFill>
            <a:srgbClr val="0099CC"/>
          </a:solidFill>
          <a:ln w="28575">
            <a:solidFill>
              <a:schemeClr val="accent1"/>
            </a:solidFill>
          </a:ln>
        </p:spPr>
        <p:txBody>
          <a:bodyPr wrap="square" rtlCol="0">
            <a:spAutoFit/>
          </a:bodyPr>
          <a:lstStyle/>
          <a:p>
            <a:pPr algn="ctr"/>
            <a:r>
              <a:rPr lang="en-US" sz="2800" dirty="0">
                <a:solidFill>
                  <a:schemeClr val="bg1"/>
                </a:solidFill>
              </a:rPr>
              <a:t>Facilitate a safe group cleanup day by applying AAW </a:t>
            </a:r>
            <a:r>
              <a:rPr lang="en-US" sz="2800" b="1" i="1" dirty="0">
                <a:solidFill>
                  <a:schemeClr val="bg1"/>
                </a:solidFill>
              </a:rPr>
              <a:t>safety policies and procedures</a:t>
            </a:r>
            <a:r>
              <a:rPr lang="en-US" sz="2800" dirty="0">
                <a:solidFill>
                  <a:schemeClr val="bg1"/>
                </a:solidFill>
              </a:rPr>
              <a:t>.</a:t>
            </a:r>
          </a:p>
        </p:txBody>
      </p:sp>
      <p:sp>
        <p:nvSpPr>
          <p:cNvPr id="9" name="TextBox 8">
            <a:extLst>
              <a:ext uri="{FF2B5EF4-FFF2-40B4-BE49-F238E27FC236}">
                <a16:creationId xmlns:a16="http://schemas.microsoft.com/office/drawing/2014/main" id="{8B83BF95-2ED8-9BE4-2931-884B8E1AB789}"/>
              </a:ext>
            </a:extLst>
          </p:cNvPr>
          <p:cNvSpPr txBox="1"/>
          <p:nvPr/>
        </p:nvSpPr>
        <p:spPr>
          <a:xfrm>
            <a:off x="5561352" y="3177915"/>
            <a:ext cx="1079292" cy="523220"/>
          </a:xfrm>
          <a:prstGeom prst="rect">
            <a:avLst/>
          </a:prstGeom>
          <a:noFill/>
        </p:spPr>
        <p:txBody>
          <a:bodyPr wrap="square" rtlCol="0">
            <a:spAutoFit/>
          </a:bodyPr>
          <a:lstStyle/>
          <a:p>
            <a:pPr algn="ctr"/>
            <a:r>
              <a:rPr lang="en-US" sz="2800" dirty="0"/>
              <a:t>and</a:t>
            </a:r>
          </a:p>
        </p:txBody>
      </p:sp>
    </p:spTree>
    <p:extLst>
      <p:ext uri="{BB962C8B-B14F-4D97-AF65-F5344CB8AC3E}">
        <p14:creationId xmlns:p14="http://schemas.microsoft.com/office/powerpoint/2010/main" val="2274310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2500"/>
                            </p:stCondLst>
                            <p:childTnLst>
                              <p:par>
                                <p:cTn id="5" presetID="47"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4500"/>
                            </p:stCondLst>
                            <p:childTnLst>
                              <p:par>
                                <p:cTn id="11" presetID="22" presetClass="entr" presetSubtype="8" fill="hold" grpId="0" nodeType="afterEffect">
                                  <p:stCondLst>
                                    <p:cond delay="125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6250"/>
                            </p:stCondLst>
                            <p:childTnLst>
                              <p:par>
                                <p:cTn id="15" presetID="47" presetClass="entr" presetSubtype="0" fill="hold" grpId="0" nodeType="afterEffect">
                                  <p:stCondLst>
                                    <p:cond delay="1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8250"/>
                            </p:stCondLst>
                            <p:childTnLst>
                              <p:par>
                                <p:cTn id="21" presetID="1" presetClass="entr" presetSubtype="0" fill="hold" grpId="0" nodeType="afterEffect">
                                  <p:stCondLst>
                                    <p:cond delay="200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DA3FE-2988-E210-CC32-374DEDCA038A}"/>
              </a:ext>
            </a:extLst>
          </p:cNvPr>
          <p:cNvSpPr>
            <a:spLocks noGrp="1"/>
          </p:cNvSpPr>
          <p:nvPr>
            <p:ph type="title"/>
          </p:nvPr>
        </p:nvSpPr>
        <p:spPr>
          <a:xfrm>
            <a:off x="304799" y="365125"/>
            <a:ext cx="11412071" cy="1325563"/>
          </a:xfrm>
        </p:spPr>
        <p:txBody>
          <a:bodyPr/>
          <a:lstStyle/>
          <a:p>
            <a:r>
              <a:rPr lang="en-US" dirty="0">
                <a:solidFill>
                  <a:srgbClr val="1B75BC"/>
                </a:solidFill>
                <a:latin typeface="Arial Black"/>
              </a:rPr>
              <a:t>Cleanup Day Policies &amp; Procedures: </a:t>
            </a:r>
            <a:r>
              <a:rPr lang="en-US" dirty="0">
                <a:solidFill>
                  <a:srgbClr val="1B75BC"/>
                </a:solidFill>
                <a:latin typeface="Arial"/>
                <a:cs typeface="Arial"/>
              </a:rPr>
              <a:t>Upon Arrival</a:t>
            </a:r>
          </a:p>
        </p:txBody>
      </p:sp>
      <p:sp>
        <p:nvSpPr>
          <p:cNvPr id="4" name="Rectangle: Top Corners Rounded 3">
            <a:extLst>
              <a:ext uri="{FF2B5EF4-FFF2-40B4-BE49-F238E27FC236}">
                <a16:creationId xmlns:a16="http://schemas.microsoft.com/office/drawing/2014/main" id="{B6759BFA-93D6-70C2-0AA4-2FBA0D888D78}"/>
              </a:ext>
            </a:extLst>
          </p:cNvPr>
          <p:cNvSpPr/>
          <p:nvPr/>
        </p:nvSpPr>
        <p:spPr>
          <a:xfrm>
            <a:off x="475128" y="1810871"/>
            <a:ext cx="11089343" cy="995082"/>
          </a:xfrm>
          <a:prstGeom prst="round2SameRect">
            <a:avLst>
              <a:gd name="adj1" fmla="val 27478"/>
              <a:gd name="adj2" fmla="val 0"/>
            </a:avLst>
          </a:prstGeom>
          <a:solidFill>
            <a:srgbClr val="0099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61DFC74-FA63-069E-05E9-D612AC003AB5}"/>
              </a:ext>
            </a:extLst>
          </p:cNvPr>
          <p:cNvSpPr txBox="1"/>
          <p:nvPr/>
        </p:nvSpPr>
        <p:spPr>
          <a:xfrm>
            <a:off x="475128" y="1783980"/>
            <a:ext cx="11089343" cy="1077218"/>
          </a:xfrm>
          <a:prstGeom prst="rect">
            <a:avLst/>
          </a:prstGeom>
          <a:solidFill>
            <a:srgbClr val="1B75BC"/>
          </a:solidFill>
        </p:spPr>
        <p:txBody>
          <a:bodyPr wrap="square" rtlCol="0">
            <a:spAutoFit/>
          </a:bodyPr>
          <a:lstStyle/>
          <a:p>
            <a:r>
              <a:rPr lang="en-US" sz="2800" b="1" dirty="0">
                <a:solidFill>
                  <a:schemeClr val="bg1"/>
                </a:solidFill>
              </a:rPr>
              <a:t>Arriving on Cleanup Day</a:t>
            </a:r>
            <a:endParaRPr lang="en-US" sz="1300" b="1" dirty="0"/>
          </a:p>
          <a:p>
            <a:r>
              <a:rPr lang="en-US" dirty="0"/>
              <a:t>It is finally the big and exciting day; cleanup day!  </a:t>
            </a:r>
            <a:r>
              <a:rPr lang="en-US" b="1" i="1" dirty="0">
                <a:solidFill>
                  <a:schemeClr val="bg1"/>
                </a:solidFill>
              </a:rPr>
              <a:t>Click each tab</a:t>
            </a:r>
            <a:r>
              <a:rPr lang="en-US" dirty="0"/>
              <a:t> to review what you as a Group Leader must do upon arrival to ensure a fun and safe cleanup!</a:t>
            </a:r>
          </a:p>
        </p:txBody>
      </p:sp>
      <p:sp>
        <p:nvSpPr>
          <p:cNvPr id="9" name="TextBox 8">
            <a:extLst>
              <a:ext uri="{FF2B5EF4-FFF2-40B4-BE49-F238E27FC236}">
                <a16:creationId xmlns:a16="http://schemas.microsoft.com/office/drawing/2014/main" id="{A500F1E1-F057-BC57-EB5B-93DCE5C12A2F}"/>
              </a:ext>
            </a:extLst>
          </p:cNvPr>
          <p:cNvSpPr txBox="1"/>
          <p:nvPr/>
        </p:nvSpPr>
        <p:spPr>
          <a:xfrm>
            <a:off x="4948521" y="2976283"/>
            <a:ext cx="2097738" cy="369332"/>
          </a:xfrm>
          <a:prstGeom prst="rect">
            <a:avLst/>
          </a:prstGeom>
          <a:solidFill>
            <a:srgbClr val="FFC000"/>
          </a:solidFill>
        </p:spPr>
        <p:txBody>
          <a:bodyPr wrap="square" rtlCol="0">
            <a:spAutoFit/>
          </a:bodyPr>
          <a:lstStyle/>
          <a:p>
            <a:pPr algn="ctr"/>
            <a:r>
              <a:rPr lang="en-US" b="1" dirty="0">
                <a:solidFill>
                  <a:schemeClr val="bg1"/>
                </a:solidFill>
              </a:rPr>
              <a:t>Parking</a:t>
            </a:r>
          </a:p>
        </p:txBody>
      </p:sp>
      <p:sp>
        <p:nvSpPr>
          <p:cNvPr id="12" name="TextBox 11">
            <a:extLst>
              <a:ext uri="{FF2B5EF4-FFF2-40B4-BE49-F238E27FC236}">
                <a16:creationId xmlns:a16="http://schemas.microsoft.com/office/drawing/2014/main" id="{108E5552-5C0C-57E6-A1E2-0B6C4C1C42A7}"/>
              </a:ext>
            </a:extLst>
          </p:cNvPr>
          <p:cNvSpPr txBox="1"/>
          <p:nvPr/>
        </p:nvSpPr>
        <p:spPr>
          <a:xfrm>
            <a:off x="7091089" y="2967315"/>
            <a:ext cx="2285997" cy="369332"/>
          </a:xfrm>
          <a:prstGeom prst="rect">
            <a:avLst/>
          </a:prstGeom>
          <a:solidFill>
            <a:srgbClr val="FFC000"/>
          </a:solidFill>
        </p:spPr>
        <p:txBody>
          <a:bodyPr wrap="square" rtlCol="0">
            <a:spAutoFit/>
          </a:bodyPr>
          <a:lstStyle/>
          <a:p>
            <a:pPr algn="ctr"/>
            <a:r>
              <a:rPr lang="en-US" b="1" dirty="0">
                <a:solidFill>
                  <a:schemeClr val="bg1"/>
                </a:solidFill>
              </a:rPr>
              <a:t>Sign-in &amp; Safety Meet</a:t>
            </a:r>
          </a:p>
        </p:txBody>
      </p:sp>
      <p:sp>
        <p:nvSpPr>
          <p:cNvPr id="13" name="TextBox 12">
            <a:extLst>
              <a:ext uri="{FF2B5EF4-FFF2-40B4-BE49-F238E27FC236}">
                <a16:creationId xmlns:a16="http://schemas.microsoft.com/office/drawing/2014/main" id="{74C2168F-794B-189F-EC69-C547AAAE7E55}"/>
              </a:ext>
            </a:extLst>
          </p:cNvPr>
          <p:cNvSpPr txBox="1"/>
          <p:nvPr/>
        </p:nvSpPr>
        <p:spPr>
          <a:xfrm>
            <a:off x="9430875" y="2967315"/>
            <a:ext cx="2187390" cy="369332"/>
          </a:xfrm>
          <a:prstGeom prst="rect">
            <a:avLst/>
          </a:prstGeom>
          <a:solidFill>
            <a:srgbClr val="FFC000"/>
          </a:solidFill>
        </p:spPr>
        <p:txBody>
          <a:bodyPr wrap="square" rtlCol="0">
            <a:spAutoFit/>
          </a:bodyPr>
          <a:lstStyle/>
          <a:p>
            <a:pPr algn="ctr"/>
            <a:r>
              <a:rPr lang="en-US" b="1" dirty="0">
                <a:solidFill>
                  <a:schemeClr val="bg1"/>
                </a:solidFill>
              </a:rPr>
              <a:t>Litter Pick Up Sign</a:t>
            </a:r>
          </a:p>
        </p:txBody>
      </p:sp>
      <p:sp>
        <p:nvSpPr>
          <p:cNvPr id="14" name="TextBox 13">
            <a:extLst>
              <a:ext uri="{FF2B5EF4-FFF2-40B4-BE49-F238E27FC236}">
                <a16:creationId xmlns:a16="http://schemas.microsoft.com/office/drawing/2014/main" id="{D0E0CF0A-4CB2-305A-26C8-2A7A585E598A}"/>
              </a:ext>
            </a:extLst>
          </p:cNvPr>
          <p:cNvSpPr txBox="1"/>
          <p:nvPr/>
        </p:nvSpPr>
        <p:spPr>
          <a:xfrm>
            <a:off x="475128" y="2967318"/>
            <a:ext cx="2187390" cy="369332"/>
          </a:xfrm>
          <a:prstGeom prst="rect">
            <a:avLst/>
          </a:prstGeom>
          <a:solidFill>
            <a:srgbClr val="FFC000"/>
          </a:solidFill>
        </p:spPr>
        <p:txBody>
          <a:bodyPr wrap="square" rtlCol="0">
            <a:spAutoFit/>
          </a:bodyPr>
          <a:lstStyle/>
          <a:p>
            <a:pPr algn="ctr"/>
            <a:r>
              <a:rPr lang="en-US" b="1" dirty="0">
                <a:solidFill>
                  <a:schemeClr val="bg1"/>
                </a:solidFill>
              </a:rPr>
              <a:t>Start Time</a:t>
            </a:r>
          </a:p>
        </p:txBody>
      </p:sp>
      <p:sp>
        <p:nvSpPr>
          <p:cNvPr id="15" name="TextBox 14">
            <a:hlinkClick r:id="" action="ppaction://hlinkshowjump?jump=nextslide"/>
            <a:extLst>
              <a:ext uri="{FF2B5EF4-FFF2-40B4-BE49-F238E27FC236}">
                <a16:creationId xmlns:a16="http://schemas.microsoft.com/office/drawing/2014/main" id="{4999E29E-B1DA-62B7-592E-125C2F8CFD0B}"/>
              </a:ext>
            </a:extLst>
          </p:cNvPr>
          <p:cNvSpPr txBox="1"/>
          <p:nvPr/>
        </p:nvSpPr>
        <p:spPr>
          <a:xfrm>
            <a:off x="2716301" y="2976280"/>
            <a:ext cx="2187390" cy="369332"/>
          </a:xfrm>
          <a:prstGeom prst="rect">
            <a:avLst/>
          </a:prstGeom>
          <a:solidFill>
            <a:srgbClr val="FFC000"/>
          </a:solidFill>
        </p:spPr>
        <p:txBody>
          <a:bodyPr wrap="square" rtlCol="0">
            <a:spAutoFit/>
          </a:bodyPr>
          <a:lstStyle/>
          <a:p>
            <a:pPr algn="ctr"/>
            <a:r>
              <a:rPr lang="en-US" b="1" dirty="0">
                <a:solidFill>
                  <a:schemeClr val="bg1"/>
                </a:solidFill>
              </a:rPr>
              <a:t>Dress</a:t>
            </a:r>
          </a:p>
        </p:txBody>
      </p:sp>
      <p:sp>
        <p:nvSpPr>
          <p:cNvPr id="11" name="TextBox 10">
            <a:extLst>
              <a:ext uri="{FF2B5EF4-FFF2-40B4-BE49-F238E27FC236}">
                <a16:creationId xmlns:a16="http://schemas.microsoft.com/office/drawing/2014/main" id="{2427FC61-14E6-1558-7924-F29C32336DE4}"/>
              </a:ext>
            </a:extLst>
          </p:cNvPr>
          <p:cNvSpPr txBox="1"/>
          <p:nvPr/>
        </p:nvSpPr>
        <p:spPr>
          <a:xfrm>
            <a:off x="475128" y="3660771"/>
            <a:ext cx="11053490" cy="1384995"/>
          </a:xfrm>
          <a:prstGeom prst="rect">
            <a:avLst/>
          </a:prstGeom>
          <a:noFill/>
        </p:spPr>
        <p:txBody>
          <a:bodyPr wrap="square" rtlCol="0">
            <a:spAutoFit/>
          </a:bodyPr>
          <a:lstStyle/>
          <a:p>
            <a:r>
              <a:rPr lang="en-US" sz="2800" dirty="0"/>
              <a:t>Before beginning, put out “Volunteers Picking Up Litter” signs if appropriate for your location.  These may be borrowed from Keep the Midlands Beautiful.</a:t>
            </a:r>
          </a:p>
        </p:txBody>
      </p:sp>
      <p:sp>
        <p:nvSpPr>
          <p:cNvPr id="20" name="TextBox 19">
            <a:hlinkClick r:id="" action="ppaction://hlinkshowjump?jump=nextslide"/>
            <a:extLst>
              <a:ext uri="{FF2B5EF4-FFF2-40B4-BE49-F238E27FC236}">
                <a16:creationId xmlns:a16="http://schemas.microsoft.com/office/drawing/2014/main" id="{55DBC7F0-CE1A-508A-F1F7-6FAD9ED5EA28}"/>
              </a:ext>
            </a:extLst>
          </p:cNvPr>
          <p:cNvSpPr txBox="1"/>
          <p:nvPr/>
        </p:nvSpPr>
        <p:spPr>
          <a:xfrm>
            <a:off x="9783829" y="5995436"/>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Continue</a:t>
            </a:r>
          </a:p>
        </p:txBody>
      </p:sp>
      <p:pic>
        <p:nvPicPr>
          <p:cNvPr id="16" name="Picture 15" descr="A sign on a wall&#10;&#10;Description automatically generated">
            <a:extLst>
              <a:ext uri="{FF2B5EF4-FFF2-40B4-BE49-F238E27FC236}">
                <a16:creationId xmlns:a16="http://schemas.microsoft.com/office/drawing/2014/main" id="{DB64E416-EA3B-FF3B-CF9E-6B574139453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1998" b="91832" l="14555" r="84960">
                        <a14:foregroundMark x1="20377" y1="27537" x2="20377" y2="27537"/>
                        <a14:foregroundMark x1="80701" y1="39143" x2="80701" y2="39143"/>
                        <a14:foregroundMark x1="83019" y1="24707" x2="83019" y2="24707"/>
                        <a14:foregroundMark x1="22695" y1="22078" x2="22695" y2="22078"/>
                        <a14:foregroundMark x1="19191" y1="54428" x2="19191" y2="54428"/>
                        <a14:foregroundMark x1="16873" y1="60129" x2="16873" y2="60129"/>
                        <a14:foregroundMark x1="19515" y1="53538" x2="19515" y2="53538"/>
                        <a14:foregroundMark x1="16873" y1="38900" x2="16873" y2="38900"/>
                        <a14:foregroundMark x1="40162" y1="60129" x2="40162" y2="60129"/>
                        <a14:foregroundMark x1="85067" y1="22725" x2="85067" y2="22725"/>
                        <a14:foregroundMark x1="32022" y1="55964" x2="32022" y2="55964"/>
                        <a14:foregroundMark x1="32615" y1="56814" x2="32615" y2="56814"/>
                        <a14:foregroundMark x1="28248" y1="56409" x2="28248" y2="56409"/>
                        <a14:foregroundMark x1="16280" y1="60129" x2="16280" y2="60129"/>
                        <a14:foregroundMark x1="16280" y1="60129" x2="16280" y2="60129"/>
                        <a14:foregroundMark x1="15418" y1="54226" x2="15418" y2="54226"/>
                        <a14:foregroundMark x1="15418" y1="37161" x2="15418" y2="37161"/>
                        <a14:foregroundMark x1="14555" y1="25799" x2="14555" y2="25799"/>
                        <a14:foregroundMark x1="14555" y1="22725" x2="14555" y2="22725"/>
                        <a14:foregroundMark x1="82749" y1="61423" x2="82749" y2="61423"/>
                        <a14:foregroundMark x1="15687" y1="60534" x2="15687" y2="60534"/>
                        <a14:foregroundMark x1="15687" y1="60534" x2="15687" y2="60534"/>
                        <a14:foregroundMark x1="16280" y1="60129" x2="16280" y2="60129"/>
                        <a14:foregroundMark x1="15418" y1="54226" x2="15418" y2="54226"/>
                        <a14:foregroundMark x1="15418" y1="51355" x2="15418" y2="51355"/>
                      </a14:backgroundRemoval>
                    </a14:imgEffect>
                  </a14:imgLayer>
                </a14:imgProps>
              </a:ext>
              <a:ext uri="{28A0092B-C50C-407E-A947-70E740481C1C}">
                <a14:useLocalDpi xmlns:a14="http://schemas.microsoft.com/office/drawing/2010/main" val="0"/>
              </a:ext>
            </a:extLst>
          </a:blip>
          <a:srcRect l="11044" t="18415" r="10267" b="34261"/>
          <a:stretch/>
        </p:blipFill>
        <p:spPr>
          <a:xfrm>
            <a:off x="6242891" y="4526752"/>
            <a:ext cx="2848131" cy="2331248"/>
          </a:xfrm>
          <a:prstGeom prst="rect">
            <a:avLst/>
          </a:prstGeom>
        </p:spPr>
      </p:pic>
    </p:spTree>
    <p:extLst>
      <p:ext uri="{BB962C8B-B14F-4D97-AF65-F5344CB8AC3E}">
        <p14:creationId xmlns:p14="http://schemas.microsoft.com/office/powerpoint/2010/main" val="2736923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2000" fill="hold"/>
                                        <p:tgtEl>
                                          <p:spTgt spid="13"/>
                                        </p:tgtEl>
                                        <p:attrNameLst>
                                          <p:attrName>fillcolor</p:attrName>
                                        </p:attrNameLst>
                                      </p:cBhvr>
                                      <p:to>
                                        <a:srgbClr val="0099CC"/>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cTn>
                              </p:par>
                            </p:childTnLst>
                          </p:cTn>
                        </p:par>
                        <p:par>
                          <p:cTn id="9" fill="hold">
                            <p:stCondLst>
                              <p:cond delay="2000"/>
                            </p:stCondLst>
                            <p:childTnLst>
                              <p:par>
                                <p:cTn id="10" presetID="47"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281B0-B12D-B255-11FB-53AFBF31D847}"/>
              </a:ext>
            </a:extLst>
          </p:cNvPr>
          <p:cNvSpPr>
            <a:spLocks noGrp="1"/>
          </p:cNvSpPr>
          <p:nvPr>
            <p:ph type="title"/>
          </p:nvPr>
        </p:nvSpPr>
        <p:spPr>
          <a:xfrm>
            <a:off x="268941" y="365125"/>
            <a:ext cx="11591365" cy="1325563"/>
          </a:xfrm>
        </p:spPr>
        <p:txBody>
          <a:bodyPr/>
          <a:lstStyle/>
          <a:p>
            <a:r>
              <a:rPr lang="en-US" dirty="0">
                <a:solidFill>
                  <a:srgbClr val="1B75BC"/>
                </a:solidFill>
                <a:latin typeface="Arial Black"/>
              </a:rPr>
              <a:t>Cleanup Day Policies &amp; Procedures: </a:t>
            </a:r>
            <a:r>
              <a:rPr lang="en-US" dirty="0">
                <a:solidFill>
                  <a:srgbClr val="1B75BC"/>
                </a:solidFill>
                <a:latin typeface="Arial"/>
                <a:cs typeface="Arial"/>
              </a:rPr>
              <a:t>Finishing Up</a:t>
            </a:r>
          </a:p>
        </p:txBody>
      </p:sp>
      <p:sp>
        <p:nvSpPr>
          <p:cNvPr id="5" name="Rectangle: Top Corners Rounded 4">
            <a:extLst>
              <a:ext uri="{FF2B5EF4-FFF2-40B4-BE49-F238E27FC236}">
                <a16:creationId xmlns:a16="http://schemas.microsoft.com/office/drawing/2014/main" id="{DA65DC3C-871E-563C-ACB9-605B4BB9632C}"/>
              </a:ext>
            </a:extLst>
          </p:cNvPr>
          <p:cNvSpPr/>
          <p:nvPr/>
        </p:nvSpPr>
        <p:spPr>
          <a:xfrm>
            <a:off x="475128" y="1810871"/>
            <a:ext cx="11089343" cy="995082"/>
          </a:xfrm>
          <a:prstGeom prst="round2SameRect">
            <a:avLst>
              <a:gd name="adj1" fmla="val 27478"/>
              <a:gd name="adj2" fmla="val 0"/>
            </a:avLst>
          </a:prstGeom>
          <a:solidFill>
            <a:srgbClr val="1B75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5421268-AE06-B605-CB44-2DB6B06B5F3E}"/>
              </a:ext>
            </a:extLst>
          </p:cNvPr>
          <p:cNvSpPr txBox="1"/>
          <p:nvPr/>
        </p:nvSpPr>
        <p:spPr>
          <a:xfrm>
            <a:off x="475128" y="1810871"/>
            <a:ext cx="11089343" cy="800219"/>
          </a:xfrm>
          <a:prstGeom prst="rect">
            <a:avLst/>
          </a:prstGeom>
          <a:solidFill>
            <a:srgbClr val="1B75BC"/>
          </a:solidFill>
        </p:spPr>
        <p:txBody>
          <a:bodyPr wrap="square" rtlCol="0">
            <a:spAutoFit/>
          </a:bodyPr>
          <a:lstStyle/>
          <a:p>
            <a:r>
              <a:rPr lang="en-US" sz="2800" b="1" dirty="0">
                <a:solidFill>
                  <a:schemeClr val="bg1"/>
                </a:solidFill>
              </a:rPr>
              <a:t>Leaving on Cleanup Day</a:t>
            </a:r>
            <a:endParaRPr lang="en-US" sz="1300" b="1" dirty="0">
              <a:solidFill>
                <a:schemeClr val="bg1"/>
              </a:solidFill>
            </a:endParaRPr>
          </a:p>
          <a:p>
            <a:r>
              <a:rPr lang="en-US" b="1" i="1" dirty="0">
                <a:solidFill>
                  <a:schemeClr val="bg1"/>
                </a:solidFill>
              </a:rPr>
              <a:t>Click on each tab</a:t>
            </a:r>
            <a:r>
              <a:rPr lang="en-US" dirty="0">
                <a:solidFill>
                  <a:schemeClr val="bg1"/>
                </a:solidFill>
              </a:rPr>
              <a:t> </a:t>
            </a:r>
            <a:r>
              <a:rPr lang="en-US" dirty="0"/>
              <a:t>to review what you as a Group Leader must do upon leaving to ensure a fun and safe cleanup!</a:t>
            </a:r>
          </a:p>
        </p:txBody>
      </p:sp>
      <p:sp>
        <p:nvSpPr>
          <p:cNvPr id="6" name="TextBox 5">
            <a:extLst>
              <a:ext uri="{FF2B5EF4-FFF2-40B4-BE49-F238E27FC236}">
                <a16:creationId xmlns:a16="http://schemas.microsoft.com/office/drawing/2014/main" id="{FC29C025-5868-64C7-45BA-B18C6D0BC94A}"/>
              </a:ext>
            </a:extLst>
          </p:cNvPr>
          <p:cNvSpPr txBox="1"/>
          <p:nvPr/>
        </p:nvSpPr>
        <p:spPr>
          <a:xfrm>
            <a:off x="475128" y="2888089"/>
            <a:ext cx="2662519" cy="384029"/>
          </a:xfrm>
          <a:prstGeom prst="rect">
            <a:avLst/>
          </a:prstGeom>
          <a:solidFill>
            <a:srgbClr val="FFC000"/>
          </a:solidFill>
        </p:spPr>
        <p:txBody>
          <a:bodyPr wrap="square" rtlCol="0">
            <a:spAutoFit/>
          </a:bodyPr>
          <a:lstStyle/>
          <a:p>
            <a:pPr algn="ctr"/>
            <a:r>
              <a:rPr lang="en-US" b="1" dirty="0">
                <a:solidFill>
                  <a:schemeClr val="bg1"/>
                </a:solidFill>
              </a:rPr>
              <a:t>Bagged Trash</a:t>
            </a:r>
          </a:p>
        </p:txBody>
      </p:sp>
      <p:sp>
        <p:nvSpPr>
          <p:cNvPr id="10" name="TextBox 9">
            <a:hlinkClick r:id="" action="ppaction://hlinkshowjump?jump=nextslide"/>
            <a:extLst>
              <a:ext uri="{FF2B5EF4-FFF2-40B4-BE49-F238E27FC236}">
                <a16:creationId xmlns:a16="http://schemas.microsoft.com/office/drawing/2014/main" id="{031928A3-C223-7D8B-4CD1-6E6EC0D80585}"/>
              </a:ext>
            </a:extLst>
          </p:cNvPr>
          <p:cNvSpPr txBox="1"/>
          <p:nvPr/>
        </p:nvSpPr>
        <p:spPr>
          <a:xfrm>
            <a:off x="3272113" y="2888088"/>
            <a:ext cx="2662519" cy="384029"/>
          </a:xfrm>
          <a:prstGeom prst="rect">
            <a:avLst/>
          </a:prstGeom>
          <a:solidFill>
            <a:srgbClr val="FFC000"/>
          </a:solidFill>
        </p:spPr>
        <p:txBody>
          <a:bodyPr wrap="square" rtlCol="0">
            <a:spAutoFit/>
          </a:bodyPr>
          <a:lstStyle/>
          <a:p>
            <a:pPr algn="ctr"/>
            <a:r>
              <a:rPr lang="en-US" b="1" dirty="0">
                <a:solidFill>
                  <a:schemeClr val="bg1"/>
                </a:solidFill>
              </a:rPr>
              <a:t>Recycling</a:t>
            </a:r>
          </a:p>
        </p:txBody>
      </p:sp>
      <p:sp>
        <p:nvSpPr>
          <p:cNvPr id="11" name="TextBox 10">
            <a:extLst>
              <a:ext uri="{FF2B5EF4-FFF2-40B4-BE49-F238E27FC236}">
                <a16:creationId xmlns:a16="http://schemas.microsoft.com/office/drawing/2014/main" id="{7CCC02CF-8C45-E6A5-F75D-E50C5D8EDC3E}"/>
              </a:ext>
            </a:extLst>
          </p:cNvPr>
          <p:cNvSpPr txBox="1"/>
          <p:nvPr/>
        </p:nvSpPr>
        <p:spPr>
          <a:xfrm>
            <a:off x="6087035" y="2897054"/>
            <a:ext cx="2662519" cy="384029"/>
          </a:xfrm>
          <a:prstGeom prst="rect">
            <a:avLst/>
          </a:prstGeom>
          <a:solidFill>
            <a:srgbClr val="FFC000"/>
          </a:solidFill>
        </p:spPr>
        <p:txBody>
          <a:bodyPr wrap="square" rtlCol="0">
            <a:spAutoFit/>
          </a:bodyPr>
          <a:lstStyle/>
          <a:p>
            <a:pPr algn="ctr"/>
            <a:r>
              <a:rPr lang="en-US" b="1" dirty="0">
                <a:solidFill>
                  <a:schemeClr val="bg1"/>
                </a:solidFill>
              </a:rPr>
              <a:t>Litter Pick Up Sign</a:t>
            </a:r>
          </a:p>
        </p:txBody>
      </p:sp>
      <p:sp>
        <p:nvSpPr>
          <p:cNvPr id="12" name="TextBox 11">
            <a:extLst>
              <a:ext uri="{FF2B5EF4-FFF2-40B4-BE49-F238E27FC236}">
                <a16:creationId xmlns:a16="http://schemas.microsoft.com/office/drawing/2014/main" id="{4DC43F91-D3EA-BCE0-F0F8-F14F52B0A705}"/>
              </a:ext>
            </a:extLst>
          </p:cNvPr>
          <p:cNvSpPr txBox="1"/>
          <p:nvPr/>
        </p:nvSpPr>
        <p:spPr>
          <a:xfrm>
            <a:off x="8884025" y="2897053"/>
            <a:ext cx="2662519" cy="384029"/>
          </a:xfrm>
          <a:prstGeom prst="rect">
            <a:avLst/>
          </a:prstGeom>
          <a:solidFill>
            <a:srgbClr val="FFC000"/>
          </a:solidFill>
        </p:spPr>
        <p:txBody>
          <a:bodyPr wrap="square" rtlCol="0">
            <a:spAutoFit/>
          </a:bodyPr>
          <a:lstStyle/>
          <a:p>
            <a:pPr algn="r"/>
            <a:r>
              <a:rPr lang="en-US" b="1" dirty="0">
                <a:solidFill>
                  <a:schemeClr val="bg1"/>
                </a:solidFill>
              </a:rPr>
              <a:t>Submit Report Card</a:t>
            </a:r>
          </a:p>
        </p:txBody>
      </p:sp>
      <p:sp>
        <p:nvSpPr>
          <p:cNvPr id="3" name="TextBox 2">
            <a:extLst>
              <a:ext uri="{FF2B5EF4-FFF2-40B4-BE49-F238E27FC236}">
                <a16:creationId xmlns:a16="http://schemas.microsoft.com/office/drawing/2014/main" id="{DC15F098-2ECF-B46D-B432-FB3054C35537}"/>
              </a:ext>
            </a:extLst>
          </p:cNvPr>
          <p:cNvSpPr txBox="1"/>
          <p:nvPr/>
        </p:nvSpPr>
        <p:spPr>
          <a:xfrm>
            <a:off x="475128" y="3429000"/>
            <a:ext cx="11071416" cy="2862322"/>
          </a:xfrm>
          <a:prstGeom prst="rect">
            <a:avLst/>
          </a:prstGeom>
          <a:noFill/>
        </p:spPr>
        <p:txBody>
          <a:bodyPr wrap="square" rtlCol="0">
            <a:spAutoFit/>
          </a:bodyPr>
          <a:lstStyle/>
          <a:p>
            <a:pPr marL="285750" indent="-285750">
              <a:buFont typeface="Arial" panose="020B0604020202020204" pitchFamily="34" charset="0"/>
              <a:buChar char="•"/>
            </a:pPr>
            <a:r>
              <a:rPr lang="en-US" b="0" i="0" dirty="0">
                <a:solidFill>
                  <a:srgbClr val="000000"/>
                </a:solidFill>
                <a:effectLst/>
              </a:rPr>
              <a:t>Do not compress trash</a:t>
            </a:r>
          </a:p>
          <a:p>
            <a:pPr marL="285750" indent="-285750">
              <a:buFont typeface="Arial" panose="020B0604020202020204" pitchFamily="34" charset="0"/>
              <a:buChar char="•"/>
            </a:pPr>
            <a:endParaRPr lang="en-US" b="0" i="0" dirty="0">
              <a:solidFill>
                <a:srgbClr val="000000"/>
              </a:solidFill>
              <a:effectLst/>
            </a:endParaRPr>
          </a:p>
          <a:p>
            <a:pPr marL="285750" indent="-285750">
              <a:buFont typeface="Arial" panose="020B0604020202020204" pitchFamily="34" charset="0"/>
              <a:buChar char="•"/>
            </a:pPr>
            <a:r>
              <a:rPr lang="en-US" b="0" i="0" dirty="0">
                <a:solidFill>
                  <a:srgbClr val="000000"/>
                </a:solidFill>
                <a:effectLst/>
              </a:rPr>
              <a:t>Tie bags tightly</a:t>
            </a:r>
          </a:p>
          <a:p>
            <a:pPr marL="285750" indent="-285750">
              <a:buFont typeface="Arial" panose="020B0604020202020204" pitchFamily="34" charset="0"/>
              <a:buChar char="•"/>
            </a:pPr>
            <a:endParaRPr lang="en-US" b="0" i="0" dirty="0">
              <a:solidFill>
                <a:srgbClr val="000000"/>
              </a:solidFill>
              <a:effectLst/>
            </a:endParaRPr>
          </a:p>
          <a:p>
            <a:pPr marL="285750" indent="-285750">
              <a:buFont typeface="Arial" panose="020B0604020202020204" pitchFamily="34" charset="0"/>
              <a:buChar char="•"/>
            </a:pPr>
            <a:r>
              <a:rPr lang="en-US" b="0" i="0" dirty="0">
                <a:solidFill>
                  <a:srgbClr val="000000"/>
                </a:solidFill>
                <a:effectLst/>
              </a:rPr>
              <a:t>Report the location and type of any items too large or heavy to move and dispose of yourself to KMB</a:t>
            </a:r>
          </a:p>
          <a:p>
            <a:pPr marL="285750" indent="-285750">
              <a:buFont typeface="Arial" panose="020B0604020202020204" pitchFamily="34" charset="0"/>
              <a:buChar char="•"/>
            </a:pPr>
            <a:endParaRPr lang="en-US" dirty="0">
              <a:solidFill>
                <a:srgbClr val="000000"/>
              </a:solidFill>
            </a:endParaRPr>
          </a:p>
          <a:p>
            <a:pPr marL="285750" indent="-285750">
              <a:buFont typeface="Arial" panose="020B0604020202020204" pitchFamily="34" charset="0"/>
              <a:buChar char="•"/>
            </a:pPr>
            <a:r>
              <a:rPr lang="en-US" b="0" i="0" dirty="0">
                <a:solidFill>
                  <a:srgbClr val="000000"/>
                </a:solidFill>
                <a:effectLst/>
              </a:rPr>
              <a:t>Count and report the number of bags and other debris collected</a:t>
            </a:r>
          </a:p>
          <a:p>
            <a:endParaRPr lang="en-US" dirty="0">
              <a:solidFill>
                <a:srgbClr val="000000"/>
              </a:solidFill>
            </a:endParaRPr>
          </a:p>
          <a:p>
            <a:pPr marL="285750" indent="-285750">
              <a:buFont typeface="Arial" panose="020B0604020202020204" pitchFamily="34" charset="0"/>
              <a:buChar char="•"/>
            </a:pPr>
            <a:r>
              <a:rPr lang="en-US" dirty="0">
                <a:solidFill>
                  <a:srgbClr val="000000"/>
                </a:solidFill>
              </a:rPr>
              <a:t>Properly dispose of all trash you collect (in your curbside bin, at the landfill or at a County Collection and Recycling Center)</a:t>
            </a:r>
            <a:endParaRPr lang="en-US" dirty="0"/>
          </a:p>
        </p:txBody>
      </p:sp>
    </p:spTree>
    <p:extLst>
      <p:ext uri="{BB962C8B-B14F-4D97-AF65-F5344CB8AC3E}">
        <p14:creationId xmlns:p14="http://schemas.microsoft.com/office/powerpoint/2010/main" val="472205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2000" fill="hold"/>
                                        <p:tgtEl>
                                          <p:spTgt spid="6"/>
                                        </p:tgtEl>
                                        <p:attrNameLst>
                                          <p:attrName>fillcolor</p:attrName>
                                        </p:attrNameLst>
                                      </p:cBhvr>
                                      <p:to>
                                        <a:srgbClr val="0099CC"/>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par>
                          <p:cTn id="9" fill="hold">
                            <p:stCondLst>
                              <p:cond delay="2000"/>
                            </p:stCondLst>
                            <p:childTnLst>
                              <p:par>
                                <p:cTn id="10" presetID="47"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281B0-B12D-B255-11FB-53AFBF31D847}"/>
              </a:ext>
            </a:extLst>
          </p:cNvPr>
          <p:cNvSpPr>
            <a:spLocks noGrp="1"/>
          </p:cNvSpPr>
          <p:nvPr>
            <p:ph type="title"/>
          </p:nvPr>
        </p:nvSpPr>
        <p:spPr>
          <a:xfrm>
            <a:off x="268941" y="365125"/>
            <a:ext cx="11591365" cy="1325563"/>
          </a:xfrm>
        </p:spPr>
        <p:txBody>
          <a:bodyPr/>
          <a:lstStyle/>
          <a:p>
            <a:r>
              <a:rPr lang="en-US" dirty="0">
                <a:solidFill>
                  <a:srgbClr val="1B75BC"/>
                </a:solidFill>
                <a:latin typeface="Arial Black"/>
              </a:rPr>
              <a:t>Cleanup Day Policies &amp; Procedures: </a:t>
            </a:r>
            <a:r>
              <a:rPr lang="en-US" dirty="0">
                <a:solidFill>
                  <a:srgbClr val="1B75BC"/>
                </a:solidFill>
                <a:latin typeface="Arial"/>
                <a:cs typeface="Arial"/>
              </a:rPr>
              <a:t>Finishing Up</a:t>
            </a:r>
          </a:p>
        </p:txBody>
      </p:sp>
      <p:sp>
        <p:nvSpPr>
          <p:cNvPr id="5" name="Rectangle: Top Corners Rounded 4">
            <a:extLst>
              <a:ext uri="{FF2B5EF4-FFF2-40B4-BE49-F238E27FC236}">
                <a16:creationId xmlns:a16="http://schemas.microsoft.com/office/drawing/2014/main" id="{DA65DC3C-871E-563C-ACB9-605B4BB9632C}"/>
              </a:ext>
            </a:extLst>
          </p:cNvPr>
          <p:cNvSpPr/>
          <p:nvPr/>
        </p:nvSpPr>
        <p:spPr>
          <a:xfrm>
            <a:off x="475128" y="1810871"/>
            <a:ext cx="11089343" cy="995082"/>
          </a:xfrm>
          <a:prstGeom prst="round2SameRect">
            <a:avLst>
              <a:gd name="adj1" fmla="val 27478"/>
              <a:gd name="adj2" fmla="val 0"/>
            </a:avLst>
          </a:prstGeom>
          <a:solidFill>
            <a:srgbClr val="1B75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5421268-AE06-B605-CB44-2DB6B06B5F3E}"/>
              </a:ext>
            </a:extLst>
          </p:cNvPr>
          <p:cNvSpPr txBox="1"/>
          <p:nvPr/>
        </p:nvSpPr>
        <p:spPr>
          <a:xfrm>
            <a:off x="475128" y="1810871"/>
            <a:ext cx="11089343" cy="800219"/>
          </a:xfrm>
          <a:prstGeom prst="rect">
            <a:avLst/>
          </a:prstGeom>
          <a:solidFill>
            <a:srgbClr val="1B75BC"/>
          </a:solidFill>
        </p:spPr>
        <p:txBody>
          <a:bodyPr wrap="square" rtlCol="0">
            <a:spAutoFit/>
          </a:bodyPr>
          <a:lstStyle/>
          <a:p>
            <a:r>
              <a:rPr lang="en-US" sz="2800" b="1" dirty="0">
                <a:solidFill>
                  <a:schemeClr val="bg1"/>
                </a:solidFill>
              </a:rPr>
              <a:t>Leaving on Cleanup Day</a:t>
            </a:r>
          </a:p>
          <a:p>
            <a:r>
              <a:rPr lang="en-US" b="1" i="1" dirty="0">
                <a:solidFill>
                  <a:schemeClr val="bg1"/>
                </a:solidFill>
              </a:rPr>
              <a:t>Click on each tab</a:t>
            </a:r>
            <a:r>
              <a:rPr lang="en-US" dirty="0">
                <a:solidFill>
                  <a:schemeClr val="bg1"/>
                </a:solidFill>
              </a:rPr>
              <a:t> </a:t>
            </a:r>
            <a:r>
              <a:rPr lang="en-US" dirty="0"/>
              <a:t>to review what you as a Group Leader must do upon leaving to ensure a fun and safe cleanup!</a:t>
            </a:r>
          </a:p>
        </p:txBody>
      </p:sp>
      <p:sp>
        <p:nvSpPr>
          <p:cNvPr id="6" name="TextBox 5">
            <a:extLst>
              <a:ext uri="{FF2B5EF4-FFF2-40B4-BE49-F238E27FC236}">
                <a16:creationId xmlns:a16="http://schemas.microsoft.com/office/drawing/2014/main" id="{FC29C025-5868-64C7-45BA-B18C6D0BC94A}"/>
              </a:ext>
            </a:extLst>
          </p:cNvPr>
          <p:cNvSpPr txBox="1"/>
          <p:nvPr/>
        </p:nvSpPr>
        <p:spPr>
          <a:xfrm>
            <a:off x="475128" y="2888089"/>
            <a:ext cx="2662519" cy="384029"/>
          </a:xfrm>
          <a:prstGeom prst="rect">
            <a:avLst/>
          </a:prstGeom>
          <a:solidFill>
            <a:srgbClr val="FFC000"/>
          </a:solidFill>
        </p:spPr>
        <p:txBody>
          <a:bodyPr wrap="square" rtlCol="0">
            <a:spAutoFit/>
          </a:bodyPr>
          <a:lstStyle/>
          <a:p>
            <a:pPr algn="ctr"/>
            <a:r>
              <a:rPr lang="en-US" b="1" dirty="0">
                <a:solidFill>
                  <a:schemeClr val="bg1"/>
                </a:solidFill>
              </a:rPr>
              <a:t>Bagged Trash</a:t>
            </a:r>
          </a:p>
        </p:txBody>
      </p:sp>
      <p:sp>
        <p:nvSpPr>
          <p:cNvPr id="10" name="TextBox 9">
            <a:extLst>
              <a:ext uri="{FF2B5EF4-FFF2-40B4-BE49-F238E27FC236}">
                <a16:creationId xmlns:a16="http://schemas.microsoft.com/office/drawing/2014/main" id="{031928A3-C223-7D8B-4CD1-6E6EC0D80585}"/>
              </a:ext>
            </a:extLst>
          </p:cNvPr>
          <p:cNvSpPr txBox="1"/>
          <p:nvPr/>
        </p:nvSpPr>
        <p:spPr>
          <a:xfrm>
            <a:off x="3272113" y="2888088"/>
            <a:ext cx="2662519" cy="384029"/>
          </a:xfrm>
          <a:prstGeom prst="rect">
            <a:avLst/>
          </a:prstGeom>
          <a:solidFill>
            <a:srgbClr val="FFC000"/>
          </a:solidFill>
        </p:spPr>
        <p:txBody>
          <a:bodyPr wrap="square" rtlCol="0">
            <a:spAutoFit/>
          </a:bodyPr>
          <a:lstStyle/>
          <a:p>
            <a:pPr algn="ctr"/>
            <a:r>
              <a:rPr lang="en-US" b="1" dirty="0">
                <a:solidFill>
                  <a:schemeClr val="bg1"/>
                </a:solidFill>
              </a:rPr>
              <a:t>Recycling</a:t>
            </a:r>
          </a:p>
        </p:txBody>
      </p:sp>
      <p:sp>
        <p:nvSpPr>
          <p:cNvPr id="11" name="TextBox 10">
            <a:hlinkClick r:id="" action="ppaction://hlinkshowjump?jump=nextslide"/>
            <a:extLst>
              <a:ext uri="{FF2B5EF4-FFF2-40B4-BE49-F238E27FC236}">
                <a16:creationId xmlns:a16="http://schemas.microsoft.com/office/drawing/2014/main" id="{7CCC02CF-8C45-E6A5-F75D-E50C5D8EDC3E}"/>
              </a:ext>
            </a:extLst>
          </p:cNvPr>
          <p:cNvSpPr txBox="1"/>
          <p:nvPr/>
        </p:nvSpPr>
        <p:spPr>
          <a:xfrm>
            <a:off x="6087035" y="2897054"/>
            <a:ext cx="2662519" cy="384029"/>
          </a:xfrm>
          <a:prstGeom prst="rect">
            <a:avLst/>
          </a:prstGeom>
          <a:solidFill>
            <a:srgbClr val="FFC000"/>
          </a:solidFill>
        </p:spPr>
        <p:txBody>
          <a:bodyPr wrap="square" rtlCol="0">
            <a:spAutoFit/>
          </a:bodyPr>
          <a:lstStyle/>
          <a:p>
            <a:pPr algn="ctr"/>
            <a:r>
              <a:rPr lang="en-US" b="1" dirty="0">
                <a:solidFill>
                  <a:schemeClr val="bg1"/>
                </a:solidFill>
              </a:rPr>
              <a:t>Litter Pick Up Sign</a:t>
            </a:r>
          </a:p>
        </p:txBody>
      </p:sp>
      <p:sp>
        <p:nvSpPr>
          <p:cNvPr id="12" name="TextBox 11">
            <a:extLst>
              <a:ext uri="{FF2B5EF4-FFF2-40B4-BE49-F238E27FC236}">
                <a16:creationId xmlns:a16="http://schemas.microsoft.com/office/drawing/2014/main" id="{4DC43F91-D3EA-BCE0-F0F8-F14F52B0A705}"/>
              </a:ext>
            </a:extLst>
          </p:cNvPr>
          <p:cNvSpPr txBox="1"/>
          <p:nvPr/>
        </p:nvSpPr>
        <p:spPr>
          <a:xfrm>
            <a:off x="8884025" y="2897053"/>
            <a:ext cx="2662519" cy="384029"/>
          </a:xfrm>
          <a:prstGeom prst="rect">
            <a:avLst/>
          </a:prstGeom>
          <a:solidFill>
            <a:srgbClr val="FFC000"/>
          </a:solidFill>
        </p:spPr>
        <p:txBody>
          <a:bodyPr wrap="square" rtlCol="0">
            <a:spAutoFit/>
          </a:bodyPr>
          <a:lstStyle/>
          <a:p>
            <a:pPr algn="ctr"/>
            <a:r>
              <a:rPr lang="en-US" b="1" dirty="0">
                <a:solidFill>
                  <a:schemeClr val="bg1"/>
                </a:solidFill>
              </a:rPr>
              <a:t>Submit Report Card</a:t>
            </a:r>
          </a:p>
        </p:txBody>
      </p:sp>
      <p:sp>
        <p:nvSpPr>
          <p:cNvPr id="3" name="TextBox 2">
            <a:extLst>
              <a:ext uri="{FF2B5EF4-FFF2-40B4-BE49-F238E27FC236}">
                <a16:creationId xmlns:a16="http://schemas.microsoft.com/office/drawing/2014/main" id="{DC15F098-2ECF-B46D-B432-FB3054C35537}"/>
              </a:ext>
            </a:extLst>
          </p:cNvPr>
          <p:cNvSpPr txBox="1"/>
          <p:nvPr/>
        </p:nvSpPr>
        <p:spPr>
          <a:xfrm>
            <a:off x="475128" y="3429000"/>
            <a:ext cx="11071416" cy="2246769"/>
          </a:xfrm>
          <a:prstGeom prst="rect">
            <a:avLst/>
          </a:prstGeom>
          <a:noFill/>
        </p:spPr>
        <p:txBody>
          <a:bodyPr wrap="square" rtlCol="0">
            <a:spAutoFit/>
          </a:bodyPr>
          <a:lstStyle/>
          <a:p>
            <a:r>
              <a:rPr lang="en-US" sz="2000" dirty="0"/>
              <a:t>If your group chooses to recycle:</a:t>
            </a:r>
            <a:br>
              <a:rPr lang="en-US" sz="2000" dirty="0"/>
            </a:br>
            <a:br>
              <a:rPr lang="en-US" sz="2000" dirty="0"/>
            </a:br>
            <a:r>
              <a:rPr lang="en-US" sz="2000" dirty="0"/>
              <a:t>•Obtain blue recycle bags from KMB prior to cleanup (call ahead before pickup);</a:t>
            </a:r>
            <a:br>
              <a:rPr lang="en-US" sz="2000" dirty="0"/>
            </a:br>
            <a:br>
              <a:rPr lang="en-US" sz="2000" dirty="0"/>
            </a:br>
            <a:r>
              <a:rPr lang="en-US" sz="2000" dirty="0"/>
              <a:t>•Separate recyclable material from trash;</a:t>
            </a:r>
            <a:br>
              <a:rPr lang="en-US" sz="2000" dirty="0"/>
            </a:br>
            <a:br>
              <a:rPr lang="en-US" sz="2000" dirty="0"/>
            </a:br>
            <a:r>
              <a:rPr lang="en-US" sz="2000" dirty="0"/>
              <a:t>•Place recyclables in your curbside bin or take to a County Collection and Recycling Center. </a:t>
            </a:r>
          </a:p>
        </p:txBody>
      </p:sp>
    </p:spTree>
    <p:extLst>
      <p:ext uri="{BB962C8B-B14F-4D97-AF65-F5344CB8AC3E}">
        <p14:creationId xmlns:p14="http://schemas.microsoft.com/office/powerpoint/2010/main" val="23391197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2000" fill="hold"/>
                                        <p:tgtEl>
                                          <p:spTgt spid="10"/>
                                        </p:tgtEl>
                                        <p:attrNameLst>
                                          <p:attrName>fillcolor</p:attrName>
                                        </p:attrNameLst>
                                      </p:cBhvr>
                                      <p:to>
                                        <a:srgbClr val="0099CC"/>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childTnLst>
                          </p:cTn>
                        </p:par>
                        <p:par>
                          <p:cTn id="9" fill="hold">
                            <p:stCondLst>
                              <p:cond delay="2000"/>
                            </p:stCondLst>
                            <p:childTnLst>
                              <p:par>
                                <p:cTn id="10" presetID="47"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281B0-B12D-B255-11FB-53AFBF31D847}"/>
              </a:ext>
            </a:extLst>
          </p:cNvPr>
          <p:cNvSpPr>
            <a:spLocks noGrp="1"/>
          </p:cNvSpPr>
          <p:nvPr>
            <p:ph type="title"/>
          </p:nvPr>
        </p:nvSpPr>
        <p:spPr>
          <a:xfrm>
            <a:off x="268941" y="365125"/>
            <a:ext cx="11591365" cy="1325563"/>
          </a:xfrm>
        </p:spPr>
        <p:txBody>
          <a:bodyPr/>
          <a:lstStyle/>
          <a:p>
            <a:r>
              <a:rPr lang="en-US" dirty="0">
                <a:solidFill>
                  <a:srgbClr val="1B75BC"/>
                </a:solidFill>
                <a:latin typeface="Arial Black"/>
              </a:rPr>
              <a:t>Cleanup Day Policies &amp; Procedures: </a:t>
            </a:r>
            <a:r>
              <a:rPr lang="en-US" dirty="0">
                <a:solidFill>
                  <a:srgbClr val="1B75BC"/>
                </a:solidFill>
                <a:latin typeface="Arial"/>
                <a:cs typeface="Arial"/>
              </a:rPr>
              <a:t>Finishing Up</a:t>
            </a:r>
          </a:p>
        </p:txBody>
      </p:sp>
      <p:sp>
        <p:nvSpPr>
          <p:cNvPr id="5" name="Rectangle: Top Corners Rounded 4">
            <a:extLst>
              <a:ext uri="{FF2B5EF4-FFF2-40B4-BE49-F238E27FC236}">
                <a16:creationId xmlns:a16="http://schemas.microsoft.com/office/drawing/2014/main" id="{DA65DC3C-871E-563C-ACB9-605B4BB9632C}"/>
              </a:ext>
            </a:extLst>
          </p:cNvPr>
          <p:cNvSpPr/>
          <p:nvPr/>
        </p:nvSpPr>
        <p:spPr>
          <a:xfrm>
            <a:off x="475128" y="1810871"/>
            <a:ext cx="11089343" cy="995082"/>
          </a:xfrm>
          <a:prstGeom prst="round2SameRect">
            <a:avLst>
              <a:gd name="adj1" fmla="val 27478"/>
              <a:gd name="adj2" fmla="val 0"/>
            </a:avLst>
          </a:prstGeom>
          <a:solidFill>
            <a:srgbClr val="1B75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5421268-AE06-B605-CB44-2DB6B06B5F3E}"/>
              </a:ext>
            </a:extLst>
          </p:cNvPr>
          <p:cNvSpPr txBox="1"/>
          <p:nvPr/>
        </p:nvSpPr>
        <p:spPr>
          <a:xfrm>
            <a:off x="475128" y="1810871"/>
            <a:ext cx="11089343" cy="800219"/>
          </a:xfrm>
          <a:prstGeom prst="rect">
            <a:avLst/>
          </a:prstGeom>
          <a:solidFill>
            <a:srgbClr val="1B75BC"/>
          </a:solidFill>
        </p:spPr>
        <p:txBody>
          <a:bodyPr wrap="square" rtlCol="0">
            <a:spAutoFit/>
          </a:bodyPr>
          <a:lstStyle/>
          <a:p>
            <a:r>
              <a:rPr lang="en-US" sz="2800" b="1" dirty="0">
                <a:solidFill>
                  <a:schemeClr val="bg1"/>
                </a:solidFill>
              </a:rPr>
              <a:t>Leaving on Cleanup Day</a:t>
            </a:r>
            <a:endParaRPr lang="en-US" sz="1300" b="1" dirty="0">
              <a:solidFill>
                <a:schemeClr val="bg1"/>
              </a:solidFill>
            </a:endParaRPr>
          </a:p>
          <a:p>
            <a:r>
              <a:rPr lang="en-US" b="1" i="1" dirty="0">
                <a:solidFill>
                  <a:schemeClr val="bg1"/>
                </a:solidFill>
              </a:rPr>
              <a:t>Click on each tab</a:t>
            </a:r>
            <a:r>
              <a:rPr lang="en-US" dirty="0">
                <a:solidFill>
                  <a:schemeClr val="bg1"/>
                </a:solidFill>
              </a:rPr>
              <a:t> </a:t>
            </a:r>
            <a:r>
              <a:rPr lang="en-US" dirty="0"/>
              <a:t>to review what you as a Group Leader must do upon leaving to ensure a fun and safe cleanup!</a:t>
            </a:r>
          </a:p>
        </p:txBody>
      </p:sp>
      <p:sp>
        <p:nvSpPr>
          <p:cNvPr id="6" name="TextBox 5">
            <a:extLst>
              <a:ext uri="{FF2B5EF4-FFF2-40B4-BE49-F238E27FC236}">
                <a16:creationId xmlns:a16="http://schemas.microsoft.com/office/drawing/2014/main" id="{FC29C025-5868-64C7-45BA-B18C6D0BC94A}"/>
              </a:ext>
            </a:extLst>
          </p:cNvPr>
          <p:cNvSpPr txBox="1"/>
          <p:nvPr/>
        </p:nvSpPr>
        <p:spPr>
          <a:xfrm>
            <a:off x="475128" y="2888089"/>
            <a:ext cx="2662519" cy="384029"/>
          </a:xfrm>
          <a:prstGeom prst="rect">
            <a:avLst/>
          </a:prstGeom>
          <a:solidFill>
            <a:srgbClr val="FFC000"/>
          </a:solidFill>
        </p:spPr>
        <p:txBody>
          <a:bodyPr wrap="square" rtlCol="0">
            <a:spAutoFit/>
          </a:bodyPr>
          <a:lstStyle/>
          <a:p>
            <a:pPr algn="ctr"/>
            <a:r>
              <a:rPr lang="en-US" b="1" dirty="0">
                <a:solidFill>
                  <a:schemeClr val="bg1"/>
                </a:solidFill>
              </a:rPr>
              <a:t>Bagged Trash</a:t>
            </a:r>
          </a:p>
        </p:txBody>
      </p:sp>
      <p:sp>
        <p:nvSpPr>
          <p:cNvPr id="10" name="TextBox 9">
            <a:extLst>
              <a:ext uri="{FF2B5EF4-FFF2-40B4-BE49-F238E27FC236}">
                <a16:creationId xmlns:a16="http://schemas.microsoft.com/office/drawing/2014/main" id="{031928A3-C223-7D8B-4CD1-6E6EC0D80585}"/>
              </a:ext>
            </a:extLst>
          </p:cNvPr>
          <p:cNvSpPr txBox="1"/>
          <p:nvPr/>
        </p:nvSpPr>
        <p:spPr>
          <a:xfrm>
            <a:off x="3272113" y="2888088"/>
            <a:ext cx="2662519" cy="384029"/>
          </a:xfrm>
          <a:prstGeom prst="rect">
            <a:avLst/>
          </a:prstGeom>
          <a:solidFill>
            <a:srgbClr val="FFC000"/>
          </a:solidFill>
        </p:spPr>
        <p:txBody>
          <a:bodyPr wrap="square" rtlCol="0">
            <a:spAutoFit/>
          </a:bodyPr>
          <a:lstStyle/>
          <a:p>
            <a:pPr algn="ctr"/>
            <a:r>
              <a:rPr lang="en-US" b="1" dirty="0">
                <a:solidFill>
                  <a:schemeClr val="bg1"/>
                </a:solidFill>
              </a:rPr>
              <a:t>Recycling</a:t>
            </a:r>
          </a:p>
        </p:txBody>
      </p:sp>
      <p:sp>
        <p:nvSpPr>
          <p:cNvPr id="11" name="TextBox 10">
            <a:extLst>
              <a:ext uri="{FF2B5EF4-FFF2-40B4-BE49-F238E27FC236}">
                <a16:creationId xmlns:a16="http://schemas.microsoft.com/office/drawing/2014/main" id="{7CCC02CF-8C45-E6A5-F75D-E50C5D8EDC3E}"/>
              </a:ext>
            </a:extLst>
          </p:cNvPr>
          <p:cNvSpPr txBox="1"/>
          <p:nvPr/>
        </p:nvSpPr>
        <p:spPr>
          <a:xfrm>
            <a:off x="6087035" y="2897054"/>
            <a:ext cx="2662519" cy="384029"/>
          </a:xfrm>
          <a:prstGeom prst="rect">
            <a:avLst/>
          </a:prstGeom>
          <a:solidFill>
            <a:srgbClr val="FFC000"/>
          </a:solidFill>
        </p:spPr>
        <p:txBody>
          <a:bodyPr wrap="square" rtlCol="0">
            <a:spAutoFit/>
          </a:bodyPr>
          <a:lstStyle/>
          <a:p>
            <a:pPr algn="ctr"/>
            <a:r>
              <a:rPr lang="en-US" b="1" dirty="0">
                <a:solidFill>
                  <a:schemeClr val="bg1"/>
                </a:solidFill>
              </a:rPr>
              <a:t>Litter Pick Up Sign</a:t>
            </a:r>
          </a:p>
        </p:txBody>
      </p:sp>
      <p:sp>
        <p:nvSpPr>
          <p:cNvPr id="12" name="TextBox 11">
            <a:hlinkClick r:id="" action="ppaction://hlinkshowjump?jump=nextslide"/>
            <a:extLst>
              <a:ext uri="{FF2B5EF4-FFF2-40B4-BE49-F238E27FC236}">
                <a16:creationId xmlns:a16="http://schemas.microsoft.com/office/drawing/2014/main" id="{4DC43F91-D3EA-BCE0-F0F8-F14F52B0A705}"/>
              </a:ext>
            </a:extLst>
          </p:cNvPr>
          <p:cNvSpPr txBox="1"/>
          <p:nvPr/>
        </p:nvSpPr>
        <p:spPr>
          <a:xfrm>
            <a:off x="8884025" y="2897053"/>
            <a:ext cx="2662519" cy="384029"/>
          </a:xfrm>
          <a:prstGeom prst="rect">
            <a:avLst/>
          </a:prstGeom>
          <a:solidFill>
            <a:srgbClr val="FFC000"/>
          </a:solidFill>
        </p:spPr>
        <p:txBody>
          <a:bodyPr wrap="square" rtlCol="0">
            <a:spAutoFit/>
          </a:bodyPr>
          <a:lstStyle/>
          <a:p>
            <a:pPr algn="ctr"/>
            <a:r>
              <a:rPr lang="en-US" b="1" dirty="0">
                <a:solidFill>
                  <a:schemeClr val="bg1"/>
                </a:solidFill>
              </a:rPr>
              <a:t>Submit Report Card</a:t>
            </a:r>
          </a:p>
        </p:txBody>
      </p:sp>
      <p:sp>
        <p:nvSpPr>
          <p:cNvPr id="3" name="TextBox 2">
            <a:extLst>
              <a:ext uri="{FF2B5EF4-FFF2-40B4-BE49-F238E27FC236}">
                <a16:creationId xmlns:a16="http://schemas.microsoft.com/office/drawing/2014/main" id="{DC15F098-2ECF-B46D-B432-FB3054C35537}"/>
              </a:ext>
            </a:extLst>
          </p:cNvPr>
          <p:cNvSpPr txBox="1"/>
          <p:nvPr/>
        </p:nvSpPr>
        <p:spPr>
          <a:xfrm>
            <a:off x="475128" y="3429000"/>
            <a:ext cx="11071416" cy="400110"/>
          </a:xfrm>
          <a:prstGeom prst="rect">
            <a:avLst/>
          </a:prstGeom>
          <a:noFill/>
        </p:spPr>
        <p:txBody>
          <a:bodyPr wrap="square" rtlCol="0">
            <a:spAutoFit/>
          </a:bodyPr>
          <a:lstStyle/>
          <a:p>
            <a:r>
              <a:rPr lang="en-US" sz="2000" dirty="0"/>
              <a:t>At the end of the cleanup, remove any temporary “Volunteers Picking Up Litter” signs that you put out.</a:t>
            </a:r>
          </a:p>
        </p:txBody>
      </p:sp>
      <p:pic>
        <p:nvPicPr>
          <p:cNvPr id="8" name="Picture 7" descr="A sign on a wall&#10;&#10;Description automatically generated">
            <a:extLst>
              <a:ext uri="{FF2B5EF4-FFF2-40B4-BE49-F238E27FC236}">
                <a16:creationId xmlns:a16="http://schemas.microsoft.com/office/drawing/2014/main" id="{E5AA1F58-A7D7-ED0E-31A3-9C1484A6880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1998" b="91832" l="14555" r="84960">
                        <a14:foregroundMark x1="20377" y1="27537" x2="20377" y2="27537"/>
                        <a14:foregroundMark x1="80701" y1="39143" x2="80701" y2="39143"/>
                        <a14:foregroundMark x1="83019" y1="24707" x2="83019" y2="24707"/>
                        <a14:foregroundMark x1="22695" y1="22078" x2="22695" y2="22078"/>
                        <a14:foregroundMark x1="19191" y1="54428" x2="19191" y2="54428"/>
                        <a14:foregroundMark x1="16873" y1="60129" x2="16873" y2="60129"/>
                        <a14:foregroundMark x1="19515" y1="53538" x2="19515" y2="53538"/>
                        <a14:foregroundMark x1="16873" y1="38900" x2="16873" y2="38900"/>
                        <a14:foregroundMark x1="40162" y1="60129" x2="40162" y2="60129"/>
                        <a14:foregroundMark x1="85067" y1="22725" x2="85067" y2="22725"/>
                        <a14:foregroundMark x1="32022" y1="55964" x2="32022" y2="55964"/>
                        <a14:foregroundMark x1="32615" y1="56814" x2="32615" y2="56814"/>
                        <a14:foregroundMark x1="28248" y1="56409" x2="28248" y2="56409"/>
                        <a14:foregroundMark x1="16280" y1="60129" x2="16280" y2="60129"/>
                        <a14:foregroundMark x1="16280" y1="60129" x2="16280" y2="60129"/>
                        <a14:foregroundMark x1="15418" y1="54226" x2="15418" y2="54226"/>
                        <a14:foregroundMark x1="15418" y1="37161" x2="15418" y2="37161"/>
                        <a14:foregroundMark x1="14555" y1="25799" x2="14555" y2="25799"/>
                        <a14:foregroundMark x1="14555" y1="22725" x2="14555" y2="22725"/>
                        <a14:foregroundMark x1="82749" y1="61423" x2="82749" y2="61423"/>
                        <a14:foregroundMark x1="15687" y1="60534" x2="15687" y2="60534"/>
                        <a14:foregroundMark x1="15687" y1="60534" x2="15687" y2="60534"/>
                        <a14:foregroundMark x1="16280" y1="60129" x2="16280" y2="60129"/>
                        <a14:foregroundMark x1="15418" y1="54226" x2="15418" y2="54226"/>
                        <a14:foregroundMark x1="15418" y1="51355" x2="15418" y2="51355"/>
                      </a14:backgroundRemoval>
                    </a14:imgEffect>
                  </a14:imgLayer>
                </a14:imgProps>
              </a:ext>
              <a:ext uri="{28A0092B-C50C-407E-A947-70E740481C1C}">
                <a14:useLocalDpi xmlns:a14="http://schemas.microsoft.com/office/drawing/2010/main" val="0"/>
              </a:ext>
            </a:extLst>
          </a:blip>
          <a:srcRect l="11044" t="18415" r="10267" b="34261"/>
          <a:stretch/>
        </p:blipFill>
        <p:spPr>
          <a:xfrm>
            <a:off x="6212910" y="4161627"/>
            <a:ext cx="2848131" cy="2331248"/>
          </a:xfrm>
          <a:prstGeom prst="rect">
            <a:avLst/>
          </a:prstGeom>
        </p:spPr>
      </p:pic>
    </p:spTree>
    <p:extLst>
      <p:ext uri="{BB962C8B-B14F-4D97-AF65-F5344CB8AC3E}">
        <p14:creationId xmlns:p14="http://schemas.microsoft.com/office/powerpoint/2010/main" val="4314857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2000" fill="hold"/>
                                        <p:tgtEl>
                                          <p:spTgt spid="11"/>
                                        </p:tgtEl>
                                        <p:attrNameLst>
                                          <p:attrName>fillcolor</p:attrName>
                                        </p:attrNameLst>
                                      </p:cBhvr>
                                      <p:to>
                                        <a:srgbClr val="0099CC"/>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childTnLst>
                          </p:cTn>
                        </p:par>
                        <p:par>
                          <p:cTn id="9" fill="hold">
                            <p:stCondLst>
                              <p:cond delay="2000"/>
                            </p:stCondLst>
                            <p:childTnLst>
                              <p:par>
                                <p:cTn id="10" presetID="47"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281B0-B12D-B255-11FB-53AFBF31D847}"/>
              </a:ext>
            </a:extLst>
          </p:cNvPr>
          <p:cNvSpPr>
            <a:spLocks noGrp="1"/>
          </p:cNvSpPr>
          <p:nvPr>
            <p:ph type="title"/>
          </p:nvPr>
        </p:nvSpPr>
        <p:spPr>
          <a:xfrm>
            <a:off x="268941" y="365125"/>
            <a:ext cx="11591365" cy="1325563"/>
          </a:xfrm>
        </p:spPr>
        <p:txBody>
          <a:bodyPr/>
          <a:lstStyle/>
          <a:p>
            <a:r>
              <a:rPr lang="en-US" dirty="0">
                <a:solidFill>
                  <a:srgbClr val="1B75BC"/>
                </a:solidFill>
                <a:latin typeface="Arial Black"/>
              </a:rPr>
              <a:t>Cleanup Day Policies &amp; Procedures: </a:t>
            </a:r>
            <a:r>
              <a:rPr lang="en-US" dirty="0">
                <a:solidFill>
                  <a:srgbClr val="1B75BC"/>
                </a:solidFill>
                <a:latin typeface="Arial"/>
                <a:cs typeface="Arial"/>
              </a:rPr>
              <a:t>Finishing Up</a:t>
            </a:r>
          </a:p>
        </p:txBody>
      </p:sp>
      <p:sp>
        <p:nvSpPr>
          <p:cNvPr id="5" name="Rectangle: Top Corners Rounded 4">
            <a:extLst>
              <a:ext uri="{FF2B5EF4-FFF2-40B4-BE49-F238E27FC236}">
                <a16:creationId xmlns:a16="http://schemas.microsoft.com/office/drawing/2014/main" id="{DA65DC3C-871E-563C-ACB9-605B4BB9632C}"/>
              </a:ext>
            </a:extLst>
          </p:cNvPr>
          <p:cNvSpPr/>
          <p:nvPr/>
        </p:nvSpPr>
        <p:spPr>
          <a:xfrm>
            <a:off x="475128" y="1810871"/>
            <a:ext cx="11089343" cy="995082"/>
          </a:xfrm>
          <a:prstGeom prst="round2SameRect">
            <a:avLst>
              <a:gd name="adj1" fmla="val 27478"/>
              <a:gd name="adj2" fmla="val 0"/>
            </a:avLst>
          </a:prstGeom>
          <a:solidFill>
            <a:srgbClr val="1B75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5421268-AE06-B605-CB44-2DB6B06B5F3E}"/>
              </a:ext>
            </a:extLst>
          </p:cNvPr>
          <p:cNvSpPr txBox="1"/>
          <p:nvPr/>
        </p:nvSpPr>
        <p:spPr>
          <a:xfrm>
            <a:off x="475128" y="1810871"/>
            <a:ext cx="11089343" cy="800219"/>
          </a:xfrm>
          <a:prstGeom prst="rect">
            <a:avLst/>
          </a:prstGeom>
          <a:solidFill>
            <a:srgbClr val="1B75BC"/>
          </a:solidFill>
        </p:spPr>
        <p:txBody>
          <a:bodyPr wrap="square" rtlCol="0">
            <a:spAutoFit/>
          </a:bodyPr>
          <a:lstStyle/>
          <a:p>
            <a:r>
              <a:rPr lang="en-US" sz="2800" b="1" dirty="0">
                <a:solidFill>
                  <a:schemeClr val="bg1"/>
                </a:solidFill>
              </a:rPr>
              <a:t>Leaving on Cleanup Day</a:t>
            </a:r>
          </a:p>
          <a:p>
            <a:r>
              <a:rPr lang="en-US" b="1" i="1" dirty="0">
                <a:solidFill>
                  <a:schemeClr val="bg1"/>
                </a:solidFill>
              </a:rPr>
              <a:t>Click on each tab</a:t>
            </a:r>
            <a:r>
              <a:rPr lang="en-US" dirty="0">
                <a:solidFill>
                  <a:schemeClr val="bg1"/>
                </a:solidFill>
              </a:rPr>
              <a:t> </a:t>
            </a:r>
            <a:r>
              <a:rPr lang="en-US" dirty="0"/>
              <a:t>to review what you as a Group Leader must do upon leaving to ensure a fun and safe cleanup!</a:t>
            </a:r>
          </a:p>
        </p:txBody>
      </p:sp>
      <p:sp>
        <p:nvSpPr>
          <p:cNvPr id="6" name="TextBox 5">
            <a:extLst>
              <a:ext uri="{FF2B5EF4-FFF2-40B4-BE49-F238E27FC236}">
                <a16:creationId xmlns:a16="http://schemas.microsoft.com/office/drawing/2014/main" id="{FC29C025-5868-64C7-45BA-B18C6D0BC94A}"/>
              </a:ext>
            </a:extLst>
          </p:cNvPr>
          <p:cNvSpPr txBox="1"/>
          <p:nvPr/>
        </p:nvSpPr>
        <p:spPr>
          <a:xfrm>
            <a:off x="475128" y="2888089"/>
            <a:ext cx="2662519" cy="384029"/>
          </a:xfrm>
          <a:prstGeom prst="rect">
            <a:avLst/>
          </a:prstGeom>
          <a:solidFill>
            <a:srgbClr val="FFC000"/>
          </a:solidFill>
        </p:spPr>
        <p:txBody>
          <a:bodyPr wrap="square" rtlCol="0">
            <a:spAutoFit/>
          </a:bodyPr>
          <a:lstStyle/>
          <a:p>
            <a:pPr algn="ctr"/>
            <a:r>
              <a:rPr lang="en-US" b="1" dirty="0">
                <a:solidFill>
                  <a:schemeClr val="bg1"/>
                </a:solidFill>
              </a:rPr>
              <a:t>Bagged Trash</a:t>
            </a:r>
          </a:p>
        </p:txBody>
      </p:sp>
      <p:sp>
        <p:nvSpPr>
          <p:cNvPr id="10" name="TextBox 9">
            <a:extLst>
              <a:ext uri="{FF2B5EF4-FFF2-40B4-BE49-F238E27FC236}">
                <a16:creationId xmlns:a16="http://schemas.microsoft.com/office/drawing/2014/main" id="{031928A3-C223-7D8B-4CD1-6E6EC0D80585}"/>
              </a:ext>
            </a:extLst>
          </p:cNvPr>
          <p:cNvSpPr txBox="1"/>
          <p:nvPr/>
        </p:nvSpPr>
        <p:spPr>
          <a:xfrm>
            <a:off x="3272113" y="2888088"/>
            <a:ext cx="2662519" cy="384029"/>
          </a:xfrm>
          <a:prstGeom prst="rect">
            <a:avLst/>
          </a:prstGeom>
          <a:solidFill>
            <a:srgbClr val="FFC000"/>
          </a:solidFill>
        </p:spPr>
        <p:txBody>
          <a:bodyPr wrap="square" rtlCol="0">
            <a:spAutoFit/>
          </a:bodyPr>
          <a:lstStyle/>
          <a:p>
            <a:pPr algn="ctr"/>
            <a:r>
              <a:rPr lang="en-US" b="1" dirty="0">
                <a:solidFill>
                  <a:schemeClr val="bg1"/>
                </a:solidFill>
              </a:rPr>
              <a:t>Recycling</a:t>
            </a:r>
          </a:p>
        </p:txBody>
      </p:sp>
      <p:sp>
        <p:nvSpPr>
          <p:cNvPr id="11" name="TextBox 10">
            <a:extLst>
              <a:ext uri="{FF2B5EF4-FFF2-40B4-BE49-F238E27FC236}">
                <a16:creationId xmlns:a16="http://schemas.microsoft.com/office/drawing/2014/main" id="{7CCC02CF-8C45-E6A5-F75D-E50C5D8EDC3E}"/>
              </a:ext>
            </a:extLst>
          </p:cNvPr>
          <p:cNvSpPr txBox="1"/>
          <p:nvPr/>
        </p:nvSpPr>
        <p:spPr>
          <a:xfrm>
            <a:off x="6087035" y="2897054"/>
            <a:ext cx="2662519" cy="384029"/>
          </a:xfrm>
          <a:prstGeom prst="rect">
            <a:avLst/>
          </a:prstGeom>
          <a:solidFill>
            <a:srgbClr val="FFC000"/>
          </a:solidFill>
        </p:spPr>
        <p:txBody>
          <a:bodyPr wrap="square" rtlCol="0">
            <a:spAutoFit/>
          </a:bodyPr>
          <a:lstStyle/>
          <a:p>
            <a:pPr algn="ctr"/>
            <a:r>
              <a:rPr lang="en-US" b="1" dirty="0">
                <a:solidFill>
                  <a:schemeClr val="bg1"/>
                </a:solidFill>
              </a:rPr>
              <a:t>Litter Pick Up Sign</a:t>
            </a:r>
          </a:p>
        </p:txBody>
      </p:sp>
      <p:sp>
        <p:nvSpPr>
          <p:cNvPr id="12" name="TextBox 11">
            <a:extLst>
              <a:ext uri="{FF2B5EF4-FFF2-40B4-BE49-F238E27FC236}">
                <a16:creationId xmlns:a16="http://schemas.microsoft.com/office/drawing/2014/main" id="{4DC43F91-D3EA-BCE0-F0F8-F14F52B0A705}"/>
              </a:ext>
            </a:extLst>
          </p:cNvPr>
          <p:cNvSpPr txBox="1"/>
          <p:nvPr/>
        </p:nvSpPr>
        <p:spPr>
          <a:xfrm>
            <a:off x="8884025" y="2897053"/>
            <a:ext cx="2662519" cy="384029"/>
          </a:xfrm>
          <a:prstGeom prst="rect">
            <a:avLst/>
          </a:prstGeom>
          <a:solidFill>
            <a:srgbClr val="FFC000"/>
          </a:solidFill>
        </p:spPr>
        <p:txBody>
          <a:bodyPr wrap="square" rtlCol="0">
            <a:spAutoFit/>
          </a:bodyPr>
          <a:lstStyle/>
          <a:p>
            <a:pPr algn="ctr"/>
            <a:r>
              <a:rPr lang="en-US" b="1" dirty="0">
                <a:solidFill>
                  <a:schemeClr val="bg1"/>
                </a:solidFill>
              </a:rPr>
              <a:t>Submit Report Card</a:t>
            </a:r>
          </a:p>
        </p:txBody>
      </p:sp>
      <p:sp>
        <p:nvSpPr>
          <p:cNvPr id="14" name="TextBox 13">
            <a:hlinkClick r:id="" action="ppaction://hlinkshowjump?jump=nextslide"/>
            <a:extLst>
              <a:ext uri="{FF2B5EF4-FFF2-40B4-BE49-F238E27FC236}">
                <a16:creationId xmlns:a16="http://schemas.microsoft.com/office/drawing/2014/main" id="{1C8134E2-6CCD-317F-2D3C-FFE15F21C328}"/>
              </a:ext>
            </a:extLst>
          </p:cNvPr>
          <p:cNvSpPr txBox="1"/>
          <p:nvPr/>
        </p:nvSpPr>
        <p:spPr>
          <a:xfrm>
            <a:off x="9783829" y="5995436"/>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Continue</a:t>
            </a:r>
          </a:p>
        </p:txBody>
      </p:sp>
      <p:sp>
        <p:nvSpPr>
          <p:cNvPr id="3" name="TextBox 2">
            <a:extLst>
              <a:ext uri="{FF2B5EF4-FFF2-40B4-BE49-F238E27FC236}">
                <a16:creationId xmlns:a16="http://schemas.microsoft.com/office/drawing/2014/main" id="{0595AFA2-CB22-688E-20A5-C1A4EF3BD64A}"/>
              </a:ext>
            </a:extLst>
          </p:cNvPr>
          <p:cNvSpPr txBox="1"/>
          <p:nvPr/>
        </p:nvSpPr>
        <p:spPr>
          <a:xfrm>
            <a:off x="475128" y="3429000"/>
            <a:ext cx="11089343" cy="2308324"/>
          </a:xfrm>
          <a:prstGeom prst="rect">
            <a:avLst/>
          </a:prstGeom>
          <a:noFill/>
        </p:spPr>
        <p:txBody>
          <a:bodyPr wrap="square" lIns="91440" tIns="45720" rIns="91440" bIns="45720" rtlCol="0" anchor="t">
            <a:spAutoFit/>
          </a:bodyPr>
          <a:lstStyle/>
          <a:p>
            <a:r>
              <a:rPr lang="en-US" sz="2400" dirty="0"/>
              <a:t>It is your responsibility as a Group Leader to complete a “Report Card” after each cleanup and to submit it to Keep the Midlands Beautiful:</a:t>
            </a:r>
          </a:p>
          <a:p>
            <a:pPr marL="457200" indent="-457200">
              <a:buFont typeface="Arial" panose="020B0604020202020204" pitchFamily="34" charset="0"/>
              <a:buChar char="•"/>
            </a:pPr>
            <a:r>
              <a:rPr lang="en-US" sz="2400" dirty="0"/>
              <a:t>Online - preferred</a:t>
            </a:r>
            <a:endParaRPr lang="en-US" sz="2400" dirty="0">
              <a:ea typeface="Calibri"/>
              <a:cs typeface="Calibri"/>
            </a:endParaRPr>
          </a:p>
          <a:p>
            <a:pPr marL="457200" indent="-457200">
              <a:buFont typeface="Arial" panose="020B0604020202020204" pitchFamily="34" charset="0"/>
              <a:buChar char="•"/>
            </a:pPr>
            <a:r>
              <a:rPr lang="en-US" sz="2400" dirty="0"/>
              <a:t>In person</a:t>
            </a:r>
          </a:p>
          <a:p>
            <a:pPr marL="457200" indent="-457200">
              <a:buFont typeface="Arial" panose="020B0604020202020204" pitchFamily="34" charset="0"/>
              <a:buChar char="•"/>
            </a:pPr>
            <a:r>
              <a:rPr lang="en-US" sz="2400" dirty="0"/>
              <a:t>By phone or</a:t>
            </a:r>
          </a:p>
          <a:p>
            <a:pPr marL="457200" indent="-457200">
              <a:buFont typeface="Arial" panose="020B0604020202020204" pitchFamily="34" charset="0"/>
              <a:buChar char="•"/>
            </a:pPr>
            <a:r>
              <a:rPr lang="en-US" sz="2400" dirty="0"/>
              <a:t>By email</a:t>
            </a:r>
          </a:p>
        </p:txBody>
      </p:sp>
    </p:spTree>
    <p:extLst>
      <p:ext uri="{BB962C8B-B14F-4D97-AF65-F5344CB8AC3E}">
        <p14:creationId xmlns:p14="http://schemas.microsoft.com/office/powerpoint/2010/main" val="2446702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2000" fill="hold"/>
                                        <p:tgtEl>
                                          <p:spTgt spid="12"/>
                                        </p:tgtEl>
                                        <p:attrNameLst>
                                          <p:attrName>fillcolor</p:attrName>
                                        </p:attrNameLst>
                                      </p:cBhvr>
                                      <p:to>
                                        <a:srgbClr val="0099CC"/>
                                      </p:to>
                                    </p:animClr>
                                    <p:set>
                                      <p:cBhvr>
                                        <p:cTn id="7" dur="2000" fill="hold"/>
                                        <p:tgtEl>
                                          <p:spTgt spid="12"/>
                                        </p:tgtEl>
                                        <p:attrNameLst>
                                          <p:attrName>fill.type</p:attrName>
                                        </p:attrNameLst>
                                      </p:cBhvr>
                                      <p:to>
                                        <p:strVal val="solid"/>
                                      </p:to>
                                    </p:set>
                                    <p:set>
                                      <p:cBhvr>
                                        <p:cTn id="8" dur="2000" fill="hold"/>
                                        <p:tgtEl>
                                          <p:spTgt spid="12"/>
                                        </p:tgtEl>
                                        <p:attrNameLst>
                                          <p:attrName>fill.on</p:attrName>
                                        </p:attrNameLst>
                                      </p:cBhvr>
                                      <p:to>
                                        <p:strVal val="true"/>
                                      </p:to>
                                    </p:set>
                                  </p:childTnLst>
                                </p:cTn>
                              </p:par>
                            </p:childTnLst>
                          </p:cTn>
                        </p:par>
                        <p:par>
                          <p:cTn id="9" fill="hold">
                            <p:stCondLst>
                              <p:cond delay="2000"/>
                            </p:stCondLst>
                            <p:childTnLst>
                              <p:par>
                                <p:cTn id="10" presetID="47"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DCB3C-A2EF-BC3D-DF50-B9B8B0E59853}"/>
              </a:ext>
            </a:extLst>
          </p:cNvPr>
          <p:cNvSpPr>
            <a:spLocks noGrp="1"/>
          </p:cNvSpPr>
          <p:nvPr>
            <p:ph type="title"/>
          </p:nvPr>
        </p:nvSpPr>
        <p:spPr>
          <a:solidFill>
            <a:srgbClr val="1B75BC"/>
          </a:solidFill>
        </p:spPr>
        <p:txBody>
          <a:bodyPr/>
          <a:lstStyle/>
          <a:p>
            <a:r>
              <a:rPr lang="en-US" dirty="0">
                <a:solidFill>
                  <a:schemeClr val="bg1"/>
                </a:solidFill>
                <a:latin typeface="Arial Black" panose="020B0A04020102020204" pitchFamily="34" charset="0"/>
              </a:rPr>
              <a:t>QUIZ Question #7</a:t>
            </a:r>
          </a:p>
        </p:txBody>
      </p:sp>
      <p:sp>
        <p:nvSpPr>
          <p:cNvPr id="3" name="Content Placeholder 2">
            <a:extLst>
              <a:ext uri="{FF2B5EF4-FFF2-40B4-BE49-F238E27FC236}">
                <a16:creationId xmlns:a16="http://schemas.microsoft.com/office/drawing/2014/main" id="{B1F56984-F8EA-0BF6-659C-849747E9072E}"/>
              </a:ext>
            </a:extLst>
          </p:cNvPr>
          <p:cNvSpPr>
            <a:spLocks noGrp="1"/>
          </p:cNvSpPr>
          <p:nvPr>
            <p:ph idx="1"/>
          </p:nvPr>
        </p:nvSpPr>
        <p:spPr/>
        <p:txBody>
          <a:bodyPr/>
          <a:lstStyle/>
          <a:p>
            <a:pPr marL="0" indent="0">
              <a:buNone/>
            </a:pPr>
            <a:r>
              <a:rPr lang="en-US" dirty="0"/>
              <a:t>Where should group members park their cars when arriving at their cleanup location?</a:t>
            </a:r>
          </a:p>
          <a:p>
            <a:pPr marL="0" indent="0">
              <a:buNone/>
            </a:pPr>
            <a:endParaRPr lang="en-US" dirty="0"/>
          </a:p>
          <a:p>
            <a:pPr marL="514350" indent="-514350">
              <a:buAutoNum type="alphaUcParenR"/>
            </a:pPr>
            <a:r>
              <a:rPr lang="en-US" u="sng" dirty="0">
                <a:hlinkClick r:id="rId2" action="ppaction://hlinksldjump">
                  <a:extLst>
                    <a:ext uri="{A12FA001-AC4F-418D-AE19-62706E023703}">
                      <ahyp:hlinkClr xmlns:ahyp="http://schemas.microsoft.com/office/drawing/2018/hyperlinkcolor" val="tx"/>
                    </a:ext>
                  </a:extLst>
                </a:hlinkClick>
              </a:rPr>
              <a:t>A predetermined location</a:t>
            </a:r>
            <a:endParaRPr lang="en-US" u="sng" dirty="0"/>
          </a:p>
          <a:p>
            <a:pPr marL="514350" indent="-514350">
              <a:buAutoNum type="alphaUcParenR"/>
            </a:pPr>
            <a:r>
              <a:rPr lang="en-US" u="sng" dirty="0">
                <a:hlinkClick r:id="rId2" action="ppaction://hlinksldjump">
                  <a:extLst>
                    <a:ext uri="{A12FA001-AC4F-418D-AE19-62706E023703}">
                      <ahyp:hlinkClr xmlns:ahyp="http://schemas.microsoft.com/office/drawing/2018/hyperlinkcolor" val="tx"/>
                    </a:ext>
                  </a:extLst>
                </a:hlinkClick>
              </a:rPr>
              <a:t>Anywhere they can</a:t>
            </a:r>
            <a:endParaRPr lang="en-US" u="sng" dirty="0"/>
          </a:p>
          <a:p>
            <a:pPr marL="514350" indent="-514350">
              <a:buAutoNum type="alphaUcParenR"/>
            </a:pPr>
            <a:r>
              <a:rPr lang="en-US" u="sng" dirty="0">
                <a:hlinkClick r:id="rId2" action="ppaction://hlinksldjump">
                  <a:extLst>
                    <a:ext uri="{A12FA001-AC4F-418D-AE19-62706E023703}">
                      <ahyp:hlinkClr xmlns:ahyp="http://schemas.microsoft.com/office/drawing/2018/hyperlinkcolor" val="tx"/>
                    </a:ext>
                  </a:extLst>
                </a:hlinkClick>
              </a:rPr>
              <a:t>Preferably a parking lot (that the Group Leader has obtained permission to use if needed)</a:t>
            </a:r>
            <a:endParaRPr lang="en-US" u="sng" dirty="0"/>
          </a:p>
          <a:p>
            <a:pPr marL="514350" indent="-514350">
              <a:buAutoNum type="alphaUcParenR"/>
            </a:pPr>
            <a:r>
              <a:rPr lang="en-US" u="sng" dirty="0">
                <a:hlinkClick r:id="" action="ppaction://hlinkshowjump?jump=nextslide">
                  <a:extLst>
                    <a:ext uri="{A12FA001-AC4F-418D-AE19-62706E023703}">
                      <ahyp:hlinkClr xmlns:ahyp="http://schemas.microsoft.com/office/drawing/2018/hyperlinkcolor" val="tx"/>
                    </a:ext>
                  </a:extLst>
                </a:hlinkClick>
              </a:rPr>
              <a:t>Both A and C</a:t>
            </a:r>
            <a:endParaRPr lang="en-US" u="sng" dirty="0"/>
          </a:p>
        </p:txBody>
      </p:sp>
      <p:sp>
        <p:nvSpPr>
          <p:cNvPr id="4" name="TextBox 3">
            <a:extLst>
              <a:ext uri="{FF2B5EF4-FFF2-40B4-BE49-F238E27FC236}">
                <a16:creationId xmlns:a16="http://schemas.microsoft.com/office/drawing/2014/main" id="{44265912-4A6E-DB4B-50EF-5DFDD1897C94}"/>
              </a:ext>
            </a:extLst>
          </p:cNvPr>
          <p:cNvSpPr txBox="1"/>
          <p:nvPr/>
        </p:nvSpPr>
        <p:spPr>
          <a:xfrm>
            <a:off x="7659974" y="2890391"/>
            <a:ext cx="3417757" cy="1077218"/>
          </a:xfrm>
          <a:prstGeom prst="rect">
            <a:avLst/>
          </a:prstGeom>
          <a:solidFill>
            <a:srgbClr val="1B75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200" b="1" dirty="0">
                <a:solidFill>
                  <a:schemeClr val="bg1"/>
                </a:solidFill>
              </a:rPr>
              <a:t>Click on the correct answer.</a:t>
            </a:r>
          </a:p>
        </p:txBody>
      </p:sp>
    </p:spTree>
    <p:extLst>
      <p:ext uri="{BB962C8B-B14F-4D97-AF65-F5344CB8AC3E}">
        <p14:creationId xmlns:p14="http://schemas.microsoft.com/office/powerpoint/2010/main" val="3853269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913-C117-5C3E-678B-1D476C1A00CF}"/>
              </a:ext>
            </a:extLst>
          </p:cNvPr>
          <p:cNvSpPr>
            <a:spLocks noGrp="1"/>
          </p:cNvSpPr>
          <p:nvPr>
            <p:ph type="title"/>
          </p:nvPr>
        </p:nvSpPr>
        <p:spPr/>
        <p:txBody>
          <a:bodyPr/>
          <a:lstStyle/>
          <a:p>
            <a:pPr algn="ctr"/>
            <a:r>
              <a:rPr lang="en-US" dirty="0">
                <a:solidFill>
                  <a:srgbClr val="0099CC"/>
                </a:solidFill>
                <a:latin typeface="Arial Black" panose="020B0A04020102020204" pitchFamily="34" charset="0"/>
              </a:rPr>
              <a:t>Correct! Congratulations!</a:t>
            </a:r>
          </a:p>
        </p:txBody>
      </p:sp>
      <p:pic>
        <p:nvPicPr>
          <p:cNvPr id="4" name="Picture 3" descr="Icon&#10;&#10;Description automatically generated">
            <a:extLst>
              <a:ext uri="{FF2B5EF4-FFF2-40B4-BE49-F238E27FC236}">
                <a16:creationId xmlns:a16="http://schemas.microsoft.com/office/drawing/2014/main" id="{EB56F13B-B7D5-F4C2-A50F-A6D5B69E690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533896" y="2071688"/>
            <a:ext cx="4564322" cy="3963352"/>
          </a:xfrm>
          <a:prstGeom prst="rect">
            <a:avLst/>
          </a:prstGeom>
        </p:spPr>
      </p:pic>
      <p:sp>
        <p:nvSpPr>
          <p:cNvPr id="5" name="TextBox 4">
            <a:extLst>
              <a:ext uri="{FF2B5EF4-FFF2-40B4-BE49-F238E27FC236}">
                <a16:creationId xmlns:a16="http://schemas.microsoft.com/office/drawing/2014/main" id="{B8B6FFEF-42BA-F2A8-2C73-25E9A7686BA7}"/>
              </a:ext>
            </a:extLst>
          </p:cNvPr>
          <p:cNvSpPr txBox="1"/>
          <p:nvPr/>
        </p:nvSpPr>
        <p:spPr>
          <a:xfrm>
            <a:off x="2147055" y="6858000"/>
            <a:ext cx="7897889" cy="230832"/>
          </a:xfrm>
          <a:prstGeom prst="rect">
            <a:avLst/>
          </a:prstGeom>
          <a:noFill/>
        </p:spPr>
        <p:txBody>
          <a:bodyPr wrap="square" rtlCol="0">
            <a:spAutoFit/>
          </a:bodyPr>
          <a:lstStyle/>
          <a:p>
            <a:r>
              <a:rPr lang="en-US" sz="900">
                <a:hlinkClick r:id="rId3" tooltip="https://commons.wikimedia.org/wiki/File:Checkmark_green.svg"/>
              </a:rPr>
              <a:t>This Photo</a:t>
            </a:r>
            <a:r>
              <a:rPr lang="en-US" sz="900"/>
              <a:t> by Unknown Author is licensed under </a:t>
            </a:r>
            <a:r>
              <a:rPr lang="en-US" sz="900">
                <a:hlinkClick r:id="rId4" tooltip="https://creativecommons.org/licenses/by-sa/3.0/"/>
              </a:rPr>
              <a:t>CC BY-SA</a:t>
            </a:r>
            <a:endParaRPr lang="en-US" sz="900"/>
          </a:p>
        </p:txBody>
      </p:sp>
      <p:sp>
        <p:nvSpPr>
          <p:cNvPr id="8" name="TextBox 7">
            <a:hlinkClick r:id="rId5" action="ppaction://hlinksldjump"/>
            <a:extLst>
              <a:ext uri="{FF2B5EF4-FFF2-40B4-BE49-F238E27FC236}">
                <a16:creationId xmlns:a16="http://schemas.microsoft.com/office/drawing/2014/main" id="{F7BBFE30-BAE7-7F1A-D52B-EC2846E27319}"/>
              </a:ext>
            </a:extLst>
          </p:cNvPr>
          <p:cNvSpPr txBox="1"/>
          <p:nvPr/>
        </p:nvSpPr>
        <p:spPr>
          <a:xfrm>
            <a:off x="9380415" y="5798209"/>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Continue</a:t>
            </a:r>
          </a:p>
        </p:txBody>
      </p:sp>
    </p:spTree>
    <p:extLst>
      <p:ext uri="{BB962C8B-B14F-4D97-AF65-F5344CB8AC3E}">
        <p14:creationId xmlns:p14="http://schemas.microsoft.com/office/powerpoint/2010/main" val="3799507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8EF8B-4E23-757E-6DAC-561A9A59E47F}"/>
              </a:ext>
            </a:extLst>
          </p:cNvPr>
          <p:cNvSpPr>
            <a:spLocks noGrp="1"/>
          </p:cNvSpPr>
          <p:nvPr>
            <p:ph type="title"/>
          </p:nvPr>
        </p:nvSpPr>
        <p:spPr/>
        <p:txBody>
          <a:bodyPr/>
          <a:lstStyle/>
          <a:p>
            <a:pPr algn="ctr"/>
            <a:r>
              <a:rPr lang="en-US" dirty="0">
                <a:solidFill>
                  <a:srgbClr val="C00000"/>
                </a:solidFill>
                <a:latin typeface="Arial Black" panose="020B0A04020102020204" pitchFamily="34" charset="0"/>
              </a:rPr>
              <a:t>Please Try Again</a:t>
            </a:r>
          </a:p>
        </p:txBody>
      </p:sp>
      <p:pic>
        <p:nvPicPr>
          <p:cNvPr id="4" name="Graphic 3">
            <a:extLst>
              <a:ext uri="{FF2B5EF4-FFF2-40B4-BE49-F238E27FC236}">
                <a16:creationId xmlns:a16="http://schemas.microsoft.com/office/drawing/2014/main" id="{D1673704-F2FF-8E9A-7F71-AB01A896CF6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 uri="{837473B0-CC2E-450A-ABE3-18F120FF3D39}">
                <a1611:picAttrSrcUrl xmlns:a1611="http://schemas.microsoft.com/office/drawing/2016/11/main" r:id="rId3"/>
              </a:ext>
            </a:extLst>
          </a:blip>
          <a:stretch>
            <a:fillRect/>
          </a:stretch>
        </p:blipFill>
        <p:spPr>
          <a:xfrm>
            <a:off x="4004310" y="1690688"/>
            <a:ext cx="4005574" cy="4005574"/>
          </a:xfrm>
          <a:prstGeom prst="rect">
            <a:avLst/>
          </a:prstGeom>
        </p:spPr>
      </p:pic>
      <p:sp>
        <p:nvSpPr>
          <p:cNvPr id="6" name="TextBox 5">
            <a:hlinkClick r:id="rId4" action="ppaction://hlinksldjump"/>
            <a:extLst>
              <a:ext uri="{FF2B5EF4-FFF2-40B4-BE49-F238E27FC236}">
                <a16:creationId xmlns:a16="http://schemas.microsoft.com/office/drawing/2014/main" id="{107E4E8D-A8A9-BA6B-E906-0036E64F1340}"/>
              </a:ext>
            </a:extLst>
          </p:cNvPr>
          <p:cNvSpPr txBox="1"/>
          <p:nvPr/>
        </p:nvSpPr>
        <p:spPr>
          <a:xfrm>
            <a:off x="8289561" y="5861154"/>
            <a:ext cx="3413797"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solidFill>
              </a:rPr>
              <a:t>Go Back to Question</a:t>
            </a:r>
          </a:p>
        </p:txBody>
      </p:sp>
    </p:spTree>
    <p:extLst>
      <p:ext uri="{BB962C8B-B14F-4D97-AF65-F5344CB8AC3E}">
        <p14:creationId xmlns:p14="http://schemas.microsoft.com/office/powerpoint/2010/main" val="18863911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1B1BC-571A-6ABD-0070-D168CCB99DFE}"/>
              </a:ext>
            </a:extLst>
          </p:cNvPr>
          <p:cNvSpPr>
            <a:spLocks noGrp="1"/>
          </p:cNvSpPr>
          <p:nvPr>
            <p:ph type="title"/>
          </p:nvPr>
        </p:nvSpPr>
        <p:spPr>
          <a:solidFill>
            <a:srgbClr val="1B75BC"/>
          </a:solidFill>
        </p:spPr>
        <p:txBody>
          <a:bodyPr/>
          <a:lstStyle/>
          <a:p>
            <a:r>
              <a:rPr lang="en-US" dirty="0">
                <a:solidFill>
                  <a:schemeClr val="bg1"/>
                </a:solidFill>
                <a:latin typeface="Arial Black" panose="020B0A04020102020204" pitchFamily="34" charset="0"/>
              </a:rPr>
              <a:t>QUIZ Question #8</a:t>
            </a:r>
          </a:p>
        </p:txBody>
      </p:sp>
      <p:sp>
        <p:nvSpPr>
          <p:cNvPr id="3" name="Content Placeholder 2">
            <a:extLst>
              <a:ext uri="{FF2B5EF4-FFF2-40B4-BE49-F238E27FC236}">
                <a16:creationId xmlns:a16="http://schemas.microsoft.com/office/drawing/2014/main" id="{3B0922DA-E9B9-0156-4460-C85606C60F82}"/>
              </a:ext>
            </a:extLst>
          </p:cNvPr>
          <p:cNvSpPr>
            <a:spLocks noGrp="1"/>
          </p:cNvSpPr>
          <p:nvPr>
            <p:ph idx="1"/>
          </p:nvPr>
        </p:nvSpPr>
        <p:spPr/>
        <p:txBody>
          <a:bodyPr/>
          <a:lstStyle/>
          <a:p>
            <a:pPr marL="0" indent="0">
              <a:buNone/>
            </a:pPr>
            <a:r>
              <a:rPr lang="en-US" dirty="0"/>
              <a:t>Volunteers are encouraged to wear long pants and closed toe water shoes for safety reasons.</a:t>
            </a:r>
          </a:p>
          <a:p>
            <a:pPr marL="0" indent="0">
              <a:buNone/>
            </a:pPr>
            <a:endParaRPr lang="en-US" dirty="0"/>
          </a:p>
          <a:p>
            <a:pPr marL="514350" indent="-514350">
              <a:buAutoNum type="alphaUcParenR"/>
            </a:pPr>
            <a:r>
              <a:rPr lang="en-US" dirty="0">
                <a:hlinkClick r:id="" action="ppaction://hlinkshowjump?jump=nextslide">
                  <a:extLst>
                    <a:ext uri="{A12FA001-AC4F-418D-AE19-62706E023703}">
                      <ahyp:hlinkClr xmlns:ahyp="http://schemas.microsoft.com/office/drawing/2018/hyperlinkcolor" val="tx"/>
                    </a:ext>
                  </a:extLst>
                </a:hlinkClick>
              </a:rPr>
              <a:t>True</a:t>
            </a:r>
            <a:endParaRPr lang="en-US" dirty="0"/>
          </a:p>
          <a:p>
            <a:pPr marL="514350" indent="-514350">
              <a:buAutoNum type="alphaUcParenR"/>
            </a:pPr>
            <a:r>
              <a:rPr lang="en-US" dirty="0">
                <a:hlinkClick r:id="rId2" action="ppaction://hlinksldjump">
                  <a:extLst>
                    <a:ext uri="{A12FA001-AC4F-418D-AE19-62706E023703}">
                      <ahyp:hlinkClr xmlns:ahyp="http://schemas.microsoft.com/office/drawing/2018/hyperlinkcolor" val="tx"/>
                    </a:ext>
                  </a:extLst>
                </a:hlinkClick>
              </a:rPr>
              <a:t>False</a:t>
            </a:r>
            <a:endParaRPr lang="en-US" dirty="0"/>
          </a:p>
        </p:txBody>
      </p:sp>
      <p:sp>
        <p:nvSpPr>
          <p:cNvPr id="4" name="TextBox 3">
            <a:extLst>
              <a:ext uri="{FF2B5EF4-FFF2-40B4-BE49-F238E27FC236}">
                <a16:creationId xmlns:a16="http://schemas.microsoft.com/office/drawing/2014/main" id="{50634B35-3D62-3472-F58C-75C1A5056D96}"/>
              </a:ext>
            </a:extLst>
          </p:cNvPr>
          <p:cNvSpPr txBox="1"/>
          <p:nvPr/>
        </p:nvSpPr>
        <p:spPr>
          <a:xfrm>
            <a:off x="7495082" y="3162924"/>
            <a:ext cx="3417757" cy="1077218"/>
          </a:xfrm>
          <a:prstGeom prst="rect">
            <a:avLst/>
          </a:prstGeom>
          <a:solidFill>
            <a:srgbClr val="1B75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200" b="1" dirty="0">
                <a:solidFill>
                  <a:schemeClr val="bg1"/>
                </a:solidFill>
              </a:rPr>
              <a:t>Click on the correct answer.</a:t>
            </a:r>
          </a:p>
        </p:txBody>
      </p:sp>
    </p:spTree>
    <p:extLst>
      <p:ext uri="{BB962C8B-B14F-4D97-AF65-F5344CB8AC3E}">
        <p14:creationId xmlns:p14="http://schemas.microsoft.com/office/powerpoint/2010/main" val="16747399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913-C117-5C3E-678B-1D476C1A00CF}"/>
              </a:ext>
            </a:extLst>
          </p:cNvPr>
          <p:cNvSpPr>
            <a:spLocks noGrp="1"/>
          </p:cNvSpPr>
          <p:nvPr>
            <p:ph type="title"/>
          </p:nvPr>
        </p:nvSpPr>
        <p:spPr/>
        <p:txBody>
          <a:bodyPr/>
          <a:lstStyle/>
          <a:p>
            <a:pPr algn="ctr"/>
            <a:r>
              <a:rPr lang="en-US" dirty="0">
                <a:solidFill>
                  <a:srgbClr val="0099CC"/>
                </a:solidFill>
                <a:latin typeface="Arial Black" panose="020B0A04020102020204" pitchFamily="34" charset="0"/>
              </a:rPr>
              <a:t>Correct! Congratulations!</a:t>
            </a:r>
          </a:p>
        </p:txBody>
      </p:sp>
      <p:pic>
        <p:nvPicPr>
          <p:cNvPr id="4" name="Picture 3" descr="Icon&#10;&#10;Description automatically generated">
            <a:extLst>
              <a:ext uri="{FF2B5EF4-FFF2-40B4-BE49-F238E27FC236}">
                <a16:creationId xmlns:a16="http://schemas.microsoft.com/office/drawing/2014/main" id="{EB56F13B-B7D5-F4C2-A50F-A6D5B69E690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533896" y="2071688"/>
            <a:ext cx="4564322" cy="3963352"/>
          </a:xfrm>
          <a:prstGeom prst="rect">
            <a:avLst/>
          </a:prstGeom>
        </p:spPr>
      </p:pic>
      <p:sp>
        <p:nvSpPr>
          <p:cNvPr id="5" name="TextBox 4">
            <a:extLst>
              <a:ext uri="{FF2B5EF4-FFF2-40B4-BE49-F238E27FC236}">
                <a16:creationId xmlns:a16="http://schemas.microsoft.com/office/drawing/2014/main" id="{B8B6FFEF-42BA-F2A8-2C73-25E9A7686BA7}"/>
              </a:ext>
            </a:extLst>
          </p:cNvPr>
          <p:cNvSpPr txBox="1"/>
          <p:nvPr/>
        </p:nvSpPr>
        <p:spPr>
          <a:xfrm>
            <a:off x="2147055" y="6858000"/>
            <a:ext cx="7897889" cy="230832"/>
          </a:xfrm>
          <a:prstGeom prst="rect">
            <a:avLst/>
          </a:prstGeom>
          <a:noFill/>
        </p:spPr>
        <p:txBody>
          <a:bodyPr wrap="square" rtlCol="0">
            <a:spAutoFit/>
          </a:bodyPr>
          <a:lstStyle/>
          <a:p>
            <a:r>
              <a:rPr lang="en-US" sz="900">
                <a:hlinkClick r:id="rId3" tooltip="https://commons.wikimedia.org/wiki/File:Checkmark_green.svg"/>
              </a:rPr>
              <a:t>This Photo</a:t>
            </a:r>
            <a:r>
              <a:rPr lang="en-US" sz="900"/>
              <a:t> by Unknown Author is licensed under </a:t>
            </a:r>
            <a:r>
              <a:rPr lang="en-US" sz="900">
                <a:hlinkClick r:id="rId4" tooltip="https://creativecommons.org/licenses/by-sa/3.0/"/>
              </a:rPr>
              <a:t>CC BY-SA</a:t>
            </a:r>
            <a:endParaRPr lang="en-US" sz="900"/>
          </a:p>
        </p:txBody>
      </p:sp>
      <p:sp>
        <p:nvSpPr>
          <p:cNvPr id="8" name="TextBox 7">
            <a:hlinkClick r:id="rId5" action="ppaction://hlinksldjump"/>
            <a:extLst>
              <a:ext uri="{FF2B5EF4-FFF2-40B4-BE49-F238E27FC236}">
                <a16:creationId xmlns:a16="http://schemas.microsoft.com/office/drawing/2014/main" id="{F7BBFE30-BAE7-7F1A-D52B-EC2846E27319}"/>
              </a:ext>
            </a:extLst>
          </p:cNvPr>
          <p:cNvSpPr txBox="1"/>
          <p:nvPr/>
        </p:nvSpPr>
        <p:spPr>
          <a:xfrm>
            <a:off x="9380415" y="5798209"/>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Continue</a:t>
            </a:r>
          </a:p>
        </p:txBody>
      </p:sp>
    </p:spTree>
    <p:extLst>
      <p:ext uri="{BB962C8B-B14F-4D97-AF65-F5344CB8AC3E}">
        <p14:creationId xmlns:p14="http://schemas.microsoft.com/office/powerpoint/2010/main" val="597110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30D32-B85F-8D97-AB5A-07768C4AF2C0}"/>
              </a:ext>
            </a:extLst>
          </p:cNvPr>
          <p:cNvSpPr>
            <a:spLocks noGrp="1"/>
          </p:cNvSpPr>
          <p:nvPr>
            <p:ph type="title"/>
          </p:nvPr>
        </p:nvSpPr>
        <p:spPr>
          <a:xfrm>
            <a:off x="497540" y="338231"/>
            <a:ext cx="10515600" cy="1006476"/>
          </a:xfrm>
        </p:spPr>
        <p:txBody>
          <a:bodyPr>
            <a:normAutofit fontScale="90000"/>
          </a:bodyPr>
          <a:lstStyle/>
          <a:p>
            <a:r>
              <a:rPr lang="en-US" dirty="0">
                <a:solidFill>
                  <a:srgbClr val="1B75BC"/>
                </a:solidFill>
                <a:latin typeface="Arial Black"/>
              </a:rPr>
              <a:t>Safety &amp; Orientation Training Topics</a:t>
            </a:r>
          </a:p>
        </p:txBody>
      </p:sp>
      <p:pic>
        <p:nvPicPr>
          <p:cNvPr id="5" name="Picture 4">
            <a:extLst>
              <a:ext uri="{FF2B5EF4-FFF2-40B4-BE49-F238E27FC236}">
                <a16:creationId xmlns:a16="http://schemas.microsoft.com/office/drawing/2014/main" id="{15876989-2830-7396-89F5-8643E0F1699C}"/>
              </a:ext>
            </a:extLst>
          </p:cNvPr>
          <p:cNvPicPr>
            <a:picLocks noChangeAspect="1"/>
          </p:cNvPicPr>
          <p:nvPr/>
        </p:nvPicPr>
        <p:blipFill>
          <a:blip r:embed="rId2"/>
          <a:stretch>
            <a:fillRect/>
          </a:stretch>
        </p:blipFill>
        <p:spPr>
          <a:xfrm>
            <a:off x="930815" y="1156570"/>
            <a:ext cx="5495083" cy="5226097"/>
          </a:xfrm>
          <a:prstGeom prst="rect">
            <a:avLst/>
          </a:prstGeom>
        </p:spPr>
      </p:pic>
      <p:grpSp>
        <p:nvGrpSpPr>
          <p:cNvPr id="6" name="Group 5">
            <a:extLst>
              <a:ext uri="{FF2B5EF4-FFF2-40B4-BE49-F238E27FC236}">
                <a16:creationId xmlns:a16="http://schemas.microsoft.com/office/drawing/2014/main" id="{390554CD-F939-36C4-123E-8EDC13B0A31E}"/>
              </a:ext>
            </a:extLst>
          </p:cNvPr>
          <p:cNvGrpSpPr/>
          <p:nvPr/>
        </p:nvGrpSpPr>
        <p:grpSpPr>
          <a:xfrm>
            <a:off x="7252447" y="1631768"/>
            <a:ext cx="4123765" cy="698738"/>
            <a:chOff x="7909089" y="5401559"/>
            <a:chExt cx="2403835" cy="754144"/>
          </a:xfrm>
        </p:grpSpPr>
        <p:sp>
          <p:nvSpPr>
            <p:cNvPr id="7" name="Rectangle: Rounded Corners 6">
              <a:hlinkClick r:id="rId3" action="ppaction://hlinksldjump"/>
              <a:extLst>
                <a:ext uri="{FF2B5EF4-FFF2-40B4-BE49-F238E27FC236}">
                  <a16:creationId xmlns:a16="http://schemas.microsoft.com/office/drawing/2014/main" id="{B2AEACB4-013D-36DF-C7A2-45B4C181C865}"/>
                </a:ext>
              </a:extLst>
            </p:cNvPr>
            <p:cNvSpPr/>
            <p:nvPr/>
          </p:nvSpPr>
          <p:spPr>
            <a:xfrm>
              <a:off x="7909089" y="5401559"/>
              <a:ext cx="2403835" cy="754144"/>
            </a:xfrm>
            <a:prstGeom prst="roundRect">
              <a:avLst>
                <a:gd name="adj" fmla="val 27060"/>
              </a:avLst>
            </a:prstGeom>
            <a:solidFill>
              <a:srgbClr val="F39D1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hlinkClick r:id="" action="ppaction://hlinkshowjump?jump=nextslide"/>
              <a:extLst>
                <a:ext uri="{FF2B5EF4-FFF2-40B4-BE49-F238E27FC236}">
                  <a16:creationId xmlns:a16="http://schemas.microsoft.com/office/drawing/2014/main" id="{25C0E181-931E-A3B6-E14C-687258B97D5A}"/>
                </a:ext>
              </a:extLst>
            </p:cNvPr>
            <p:cNvSpPr txBox="1"/>
            <p:nvPr/>
          </p:nvSpPr>
          <p:spPr>
            <a:xfrm>
              <a:off x="8049270" y="5521225"/>
              <a:ext cx="2067298" cy="498272"/>
            </a:xfrm>
            <a:prstGeom prst="rect">
              <a:avLst/>
            </a:prstGeom>
            <a:solidFill>
              <a:srgbClr val="F39D13"/>
            </a:solidFill>
          </p:spPr>
          <p:txBody>
            <a:bodyPr wrap="square" rtlCol="0">
              <a:spAutoFit/>
            </a:bodyPr>
            <a:lstStyle/>
            <a:p>
              <a:pPr algn="ctr"/>
              <a:r>
                <a:rPr lang="en-US" sz="2400" b="1" dirty="0">
                  <a:solidFill>
                    <a:schemeClr val="bg1"/>
                  </a:solidFill>
                </a:rPr>
                <a:t>AAW Program</a:t>
              </a:r>
            </a:p>
          </p:txBody>
        </p:sp>
      </p:grpSp>
      <p:grpSp>
        <p:nvGrpSpPr>
          <p:cNvPr id="9" name="Group 8">
            <a:extLst>
              <a:ext uri="{FF2B5EF4-FFF2-40B4-BE49-F238E27FC236}">
                <a16:creationId xmlns:a16="http://schemas.microsoft.com/office/drawing/2014/main" id="{0493E735-529B-8DF5-42A3-5BEA741F69EC}"/>
              </a:ext>
            </a:extLst>
          </p:cNvPr>
          <p:cNvGrpSpPr/>
          <p:nvPr/>
        </p:nvGrpSpPr>
        <p:grpSpPr>
          <a:xfrm>
            <a:off x="7234356" y="2630023"/>
            <a:ext cx="4215653" cy="698740"/>
            <a:chOff x="7909089" y="5401559"/>
            <a:chExt cx="2403835" cy="754144"/>
          </a:xfrm>
          <a:solidFill>
            <a:srgbClr val="0099CC"/>
          </a:solidFill>
          <a:scene3d>
            <a:camera prst="orthographicFront">
              <a:rot lat="0" lon="0" rev="0"/>
            </a:camera>
            <a:lightRig rig="balanced" dir="t">
              <a:rot lat="0" lon="0" rev="8700000"/>
            </a:lightRig>
          </a:scene3d>
        </p:grpSpPr>
        <p:sp>
          <p:nvSpPr>
            <p:cNvPr id="10" name="Rectangle: Rounded Corners 9">
              <a:hlinkClick r:id="rId4" action="ppaction://hlinksldjump"/>
              <a:extLst>
                <a:ext uri="{FF2B5EF4-FFF2-40B4-BE49-F238E27FC236}">
                  <a16:creationId xmlns:a16="http://schemas.microsoft.com/office/drawing/2014/main" id="{24DB8AE0-8509-5BE7-31C2-F1E6482E18AE}"/>
                </a:ext>
              </a:extLst>
            </p:cNvPr>
            <p:cNvSpPr/>
            <p:nvPr/>
          </p:nvSpPr>
          <p:spPr>
            <a:xfrm>
              <a:off x="7909089" y="5401559"/>
              <a:ext cx="2403835" cy="754144"/>
            </a:xfrm>
            <a:prstGeom prst="roundRect">
              <a:avLst>
                <a:gd name="adj" fmla="val 27060"/>
              </a:avLst>
            </a:prstGeom>
            <a:solidFill>
              <a:srgbClr val="1B75BC"/>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TextBox 10">
              <a:extLst>
                <a:ext uri="{FF2B5EF4-FFF2-40B4-BE49-F238E27FC236}">
                  <a16:creationId xmlns:a16="http://schemas.microsoft.com/office/drawing/2014/main" id="{AFABFEDA-B628-FA8E-B2B2-5ADACAB67E35}"/>
                </a:ext>
              </a:extLst>
            </p:cNvPr>
            <p:cNvSpPr txBox="1"/>
            <p:nvPr/>
          </p:nvSpPr>
          <p:spPr>
            <a:xfrm>
              <a:off x="7987874" y="5521222"/>
              <a:ext cx="2272654" cy="498271"/>
            </a:xfrm>
            <a:prstGeom prst="rect">
              <a:avLst/>
            </a:prstGeom>
            <a:solidFill>
              <a:srgbClr val="1B75BC"/>
            </a:solid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en-US" sz="2400" b="1" dirty="0">
                  <a:solidFill>
                    <a:schemeClr val="bg1"/>
                  </a:solidFill>
                </a:rPr>
                <a:t>Group Leader Responsibilities</a:t>
              </a:r>
            </a:p>
          </p:txBody>
        </p:sp>
      </p:grpSp>
      <p:sp>
        <p:nvSpPr>
          <p:cNvPr id="13" name="Rectangle: Rounded Corners 12">
            <a:hlinkClick r:id="rId5" action="ppaction://hlinksldjump"/>
            <a:extLst>
              <a:ext uri="{FF2B5EF4-FFF2-40B4-BE49-F238E27FC236}">
                <a16:creationId xmlns:a16="http://schemas.microsoft.com/office/drawing/2014/main" id="{47D4EC9E-434B-D11F-E0C4-61466603BE4B}"/>
              </a:ext>
            </a:extLst>
          </p:cNvPr>
          <p:cNvSpPr/>
          <p:nvPr/>
        </p:nvSpPr>
        <p:spPr>
          <a:xfrm>
            <a:off x="7308157" y="3417159"/>
            <a:ext cx="4215653" cy="596912"/>
          </a:xfrm>
          <a:prstGeom prst="roundRect">
            <a:avLst>
              <a:gd name="adj" fmla="val 27060"/>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8" name="Group 17">
            <a:extLst>
              <a:ext uri="{FF2B5EF4-FFF2-40B4-BE49-F238E27FC236}">
                <a16:creationId xmlns:a16="http://schemas.microsoft.com/office/drawing/2014/main" id="{7C4E6D1F-6A3F-D71E-BB74-FAAAD9C1B431}"/>
              </a:ext>
            </a:extLst>
          </p:cNvPr>
          <p:cNvGrpSpPr/>
          <p:nvPr/>
        </p:nvGrpSpPr>
        <p:grpSpPr>
          <a:xfrm>
            <a:off x="7248122" y="4612105"/>
            <a:ext cx="4215653" cy="734626"/>
            <a:chOff x="7248122" y="4612105"/>
            <a:chExt cx="4215653" cy="734626"/>
          </a:xfrm>
        </p:grpSpPr>
        <p:sp>
          <p:nvSpPr>
            <p:cNvPr id="16" name="Rectangle: Rounded Corners 15">
              <a:extLst>
                <a:ext uri="{FF2B5EF4-FFF2-40B4-BE49-F238E27FC236}">
                  <a16:creationId xmlns:a16="http://schemas.microsoft.com/office/drawing/2014/main" id="{7CC2C9C6-2D54-CA82-0A64-59ED56C851FF}"/>
                </a:ext>
              </a:extLst>
            </p:cNvPr>
            <p:cNvSpPr/>
            <p:nvPr/>
          </p:nvSpPr>
          <p:spPr>
            <a:xfrm>
              <a:off x="7248122" y="4647990"/>
              <a:ext cx="4215653" cy="698741"/>
            </a:xfrm>
            <a:prstGeom prst="roundRect">
              <a:avLst>
                <a:gd name="adj" fmla="val 27060"/>
              </a:avLst>
            </a:prstGeom>
            <a:solidFill>
              <a:srgbClr val="1B75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TextBox 16">
              <a:extLst>
                <a:ext uri="{FF2B5EF4-FFF2-40B4-BE49-F238E27FC236}">
                  <a16:creationId xmlns:a16="http://schemas.microsoft.com/office/drawing/2014/main" id="{A00833B7-6006-9F7D-00AC-039A83FA4ECD}"/>
                </a:ext>
              </a:extLst>
            </p:cNvPr>
            <p:cNvSpPr txBox="1"/>
            <p:nvPr/>
          </p:nvSpPr>
          <p:spPr>
            <a:xfrm>
              <a:off x="7308157" y="4612105"/>
              <a:ext cx="4068055" cy="73462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lnSpc>
                  <a:spcPts val="2500"/>
                </a:lnSpc>
              </a:pPr>
              <a:r>
                <a:rPr lang="en-US" sz="2400" b="1" dirty="0">
                  <a:solidFill>
                    <a:schemeClr val="bg1"/>
                  </a:solidFill>
                </a:rPr>
                <a:t>Cleanup Day Policies and Procedures</a:t>
              </a:r>
            </a:p>
          </p:txBody>
        </p:sp>
      </p:grpSp>
      <p:grpSp>
        <p:nvGrpSpPr>
          <p:cNvPr id="4" name="Group 3">
            <a:extLst>
              <a:ext uri="{FF2B5EF4-FFF2-40B4-BE49-F238E27FC236}">
                <a16:creationId xmlns:a16="http://schemas.microsoft.com/office/drawing/2014/main" id="{CA453A3F-AF31-D0BD-95FA-A1436598011F}"/>
              </a:ext>
            </a:extLst>
          </p:cNvPr>
          <p:cNvGrpSpPr/>
          <p:nvPr/>
        </p:nvGrpSpPr>
        <p:grpSpPr>
          <a:xfrm>
            <a:off x="7234357" y="3596404"/>
            <a:ext cx="4215653" cy="698741"/>
            <a:chOff x="7234357" y="3544415"/>
            <a:chExt cx="4215653" cy="698741"/>
          </a:xfrm>
        </p:grpSpPr>
        <p:sp>
          <p:nvSpPr>
            <p:cNvPr id="3" name="Rectangle: Rounded Corners 2">
              <a:extLst>
                <a:ext uri="{FF2B5EF4-FFF2-40B4-BE49-F238E27FC236}">
                  <a16:creationId xmlns:a16="http://schemas.microsoft.com/office/drawing/2014/main" id="{D5900506-0217-C0D9-1FF4-EDC795D5FC62}"/>
                </a:ext>
              </a:extLst>
            </p:cNvPr>
            <p:cNvSpPr/>
            <p:nvPr/>
          </p:nvSpPr>
          <p:spPr>
            <a:xfrm>
              <a:off x="7234357" y="3544415"/>
              <a:ext cx="4215653" cy="698741"/>
            </a:xfrm>
            <a:prstGeom prst="roundRect">
              <a:avLst>
                <a:gd name="adj" fmla="val 27060"/>
              </a:avLst>
            </a:prstGeom>
            <a:solidFill>
              <a:srgbClr val="1B75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TextBox 13">
              <a:extLst>
                <a:ext uri="{FF2B5EF4-FFF2-40B4-BE49-F238E27FC236}">
                  <a16:creationId xmlns:a16="http://schemas.microsoft.com/office/drawing/2014/main" id="{CFD3122B-F850-6F0D-7C73-6F495DA590D3}"/>
                </a:ext>
              </a:extLst>
            </p:cNvPr>
            <p:cNvSpPr txBox="1"/>
            <p:nvPr/>
          </p:nvSpPr>
          <p:spPr>
            <a:xfrm>
              <a:off x="7943699" y="3630082"/>
              <a:ext cx="2741259" cy="4616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400" b="1" dirty="0">
                  <a:solidFill>
                    <a:schemeClr val="bg1"/>
                  </a:solidFill>
                </a:rPr>
                <a:t>Safety First</a:t>
              </a:r>
            </a:p>
          </p:txBody>
        </p:sp>
      </p:grpSp>
      <p:grpSp>
        <p:nvGrpSpPr>
          <p:cNvPr id="21" name="Group 20">
            <a:extLst>
              <a:ext uri="{FF2B5EF4-FFF2-40B4-BE49-F238E27FC236}">
                <a16:creationId xmlns:a16="http://schemas.microsoft.com/office/drawing/2014/main" id="{5000165A-6FC0-0035-74C9-32B9DCED95B2}"/>
              </a:ext>
            </a:extLst>
          </p:cNvPr>
          <p:cNvGrpSpPr/>
          <p:nvPr/>
        </p:nvGrpSpPr>
        <p:grpSpPr>
          <a:xfrm>
            <a:off x="5358220" y="1330690"/>
            <a:ext cx="1686375" cy="863782"/>
            <a:chOff x="5358220" y="1330690"/>
            <a:chExt cx="1686375" cy="863782"/>
          </a:xfrm>
        </p:grpSpPr>
        <p:sp>
          <p:nvSpPr>
            <p:cNvPr id="19" name="Arrow: Right 18">
              <a:extLst>
                <a:ext uri="{FF2B5EF4-FFF2-40B4-BE49-F238E27FC236}">
                  <a16:creationId xmlns:a16="http://schemas.microsoft.com/office/drawing/2014/main" id="{681E7280-7DD5-DF0D-666C-5E376B233B09}"/>
                </a:ext>
              </a:extLst>
            </p:cNvPr>
            <p:cNvSpPr/>
            <p:nvPr/>
          </p:nvSpPr>
          <p:spPr>
            <a:xfrm rot="582638">
              <a:off x="5358220" y="1330690"/>
              <a:ext cx="1686375" cy="863782"/>
            </a:xfrm>
            <a:prstGeom prst="rightArrow">
              <a:avLst/>
            </a:prstGeom>
            <a:solidFill>
              <a:srgbClr val="F39D1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36EBC7A-5DBB-289B-8614-6096E6B47F7F}"/>
                </a:ext>
              </a:extLst>
            </p:cNvPr>
            <p:cNvSpPr txBox="1"/>
            <p:nvPr/>
          </p:nvSpPr>
          <p:spPr>
            <a:xfrm rot="640895">
              <a:off x="5532120" y="1545336"/>
              <a:ext cx="1134258" cy="369332"/>
            </a:xfrm>
            <a:prstGeom prst="rect">
              <a:avLst/>
            </a:prstGeom>
            <a:noFill/>
            <a:ln>
              <a:noFill/>
            </a:ln>
          </p:spPr>
          <p:txBody>
            <a:bodyPr wrap="square" rtlCol="0">
              <a:spAutoFit/>
            </a:bodyPr>
            <a:lstStyle/>
            <a:p>
              <a:r>
                <a:rPr lang="en-US" dirty="0"/>
                <a:t>Click Here</a:t>
              </a:r>
            </a:p>
          </p:txBody>
        </p:sp>
      </p:grpSp>
    </p:spTree>
    <p:extLst>
      <p:ext uri="{BB962C8B-B14F-4D97-AF65-F5344CB8AC3E}">
        <p14:creationId xmlns:p14="http://schemas.microsoft.com/office/powerpoint/2010/main" val="1943159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10" presetClass="entr" presetSubtype="0" fill="hold"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3500"/>
                            </p:stCondLst>
                            <p:childTnLst>
                              <p:par>
                                <p:cTn id="9" presetID="10" presetClass="entr" presetSubtype="0" fill="hold" nodeType="afterEffect">
                                  <p:stCondLst>
                                    <p:cond delay="2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6000"/>
                            </p:stCondLst>
                            <p:childTnLst>
                              <p:par>
                                <p:cTn id="13" presetID="1" presetClass="entr" presetSubtype="0" fill="hold" nodeType="afterEffect">
                                  <p:stCondLst>
                                    <p:cond delay="2000"/>
                                  </p:stCondLst>
                                  <p:childTnLst>
                                    <p:set>
                                      <p:cBhvr>
                                        <p:cTn id="14" dur="1" fill="hold">
                                          <p:stCondLst>
                                            <p:cond delay="499"/>
                                          </p:stCondLst>
                                        </p:cTn>
                                        <p:tgtEl>
                                          <p:spTgt spid="4"/>
                                        </p:tgtEl>
                                        <p:attrNameLst>
                                          <p:attrName>style.visibility</p:attrName>
                                        </p:attrNameLst>
                                      </p:cBhvr>
                                      <p:to>
                                        <p:strVal val="visible"/>
                                      </p:to>
                                    </p:set>
                                  </p:childTnLst>
                                </p:cTn>
                              </p:par>
                            </p:childTnLst>
                          </p:cTn>
                        </p:par>
                        <p:par>
                          <p:cTn id="15" fill="hold">
                            <p:stCondLst>
                              <p:cond delay="8500"/>
                            </p:stCondLst>
                            <p:childTnLst>
                              <p:par>
                                <p:cTn id="16" presetID="1" presetClass="entr" presetSubtype="0" fill="hold" nodeType="afterEffect">
                                  <p:stCondLst>
                                    <p:cond delay="2000"/>
                                  </p:stCondLst>
                                  <p:childTnLst>
                                    <p:set>
                                      <p:cBhvr>
                                        <p:cTn id="17" dur="1" fill="hold">
                                          <p:stCondLst>
                                            <p:cond delay="499"/>
                                          </p:stCondLst>
                                        </p:cTn>
                                        <p:tgtEl>
                                          <p:spTgt spid="18"/>
                                        </p:tgtEl>
                                        <p:attrNameLst>
                                          <p:attrName>style.visibility</p:attrName>
                                        </p:attrNameLst>
                                      </p:cBhvr>
                                      <p:to>
                                        <p:strVal val="visible"/>
                                      </p:to>
                                    </p:set>
                                  </p:childTnLst>
                                </p:cTn>
                              </p:par>
                            </p:childTnLst>
                          </p:cTn>
                        </p:par>
                        <p:par>
                          <p:cTn id="18" fill="hold">
                            <p:stCondLst>
                              <p:cond delay="11000"/>
                            </p:stCondLst>
                            <p:childTnLst>
                              <p:par>
                                <p:cTn id="19" presetID="32" presetClass="emph" presetSubtype="0" fill="hold" nodeType="after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par>
                          <p:cTn id="25" fill="hold">
                            <p:stCondLst>
                              <p:cond delay="12000"/>
                            </p:stCondLst>
                            <p:childTnLst>
                              <p:par>
                                <p:cTn id="26" presetID="2" presetClass="entr" presetSubtype="9" fill="hold" nodeType="afterEffect">
                                  <p:stCondLst>
                                    <p:cond delay="50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0-#ppt_w/2"/>
                                          </p:val>
                                        </p:tav>
                                        <p:tav tm="100000">
                                          <p:val>
                                            <p:strVal val="#ppt_x"/>
                                          </p:val>
                                        </p:tav>
                                      </p:tavLst>
                                    </p:anim>
                                    <p:anim calcmode="lin" valueType="num">
                                      <p:cBhvr additive="base">
                                        <p:cTn id="29" dur="500" fill="hold"/>
                                        <p:tgtEl>
                                          <p:spTgt spid="21"/>
                                        </p:tgtEl>
                                        <p:attrNameLst>
                                          <p:attrName>ppt_y</p:attrName>
                                        </p:attrNameLst>
                                      </p:cBhvr>
                                      <p:tavLst>
                                        <p:tav tm="0">
                                          <p:val>
                                            <p:strVal val="0-#ppt_h/2"/>
                                          </p:val>
                                        </p:tav>
                                        <p:tav tm="100000">
                                          <p:val>
                                            <p:strVal val="#ppt_y"/>
                                          </p:val>
                                        </p:tav>
                                      </p:tavLst>
                                    </p:anim>
                                  </p:childTnLst>
                                </p:cTn>
                              </p:par>
                            </p:childTnLst>
                          </p:cTn>
                        </p:par>
                        <p:par>
                          <p:cTn id="30" fill="hold">
                            <p:stCondLst>
                              <p:cond delay="13000"/>
                            </p:stCondLst>
                            <p:childTnLst>
                              <p:par>
                                <p:cTn id="31" presetID="32" presetClass="emph" presetSubtype="0" fill="hold" nodeType="afterEffect">
                                  <p:stCondLst>
                                    <p:cond delay="500"/>
                                  </p:stCondLst>
                                  <p:childTnLst>
                                    <p:animRot by="120000">
                                      <p:cBhvr>
                                        <p:cTn id="32" dur="100" fill="hold">
                                          <p:stCondLst>
                                            <p:cond delay="0"/>
                                          </p:stCondLst>
                                        </p:cTn>
                                        <p:tgtEl>
                                          <p:spTgt spid="21"/>
                                        </p:tgtEl>
                                        <p:attrNameLst>
                                          <p:attrName>r</p:attrName>
                                        </p:attrNameLst>
                                      </p:cBhvr>
                                    </p:animRot>
                                    <p:animRot by="-240000">
                                      <p:cBhvr>
                                        <p:cTn id="33" dur="200" fill="hold">
                                          <p:stCondLst>
                                            <p:cond delay="200"/>
                                          </p:stCondLst>
                                        </p:cTn>
                                        <p:tgtEl>
                                          <p:spTgt spid="21"/>
                                        </p:tgtEl>
                                        <p:attrNameLst>
                                          <p:attrName>r</p:attrName>
                                        </p:attrNameLst>
                                      </p:cBhvr>
                                    </p:animRot>
                                    <p:animRot by="240000">
                                      <p:cBhvr>
                                        <p:cTn id="34" dur="200" fill="hold">
                                          <p:stCondLst>
                                            <p:cond delay="400"/>
                                          </p:stCondLst>
                                        </p:cTn>
                                        <p:tgtEl>
                                          <p:spTgt spid="21"/>
                                        </p:tgtEl>
                                        <p:attrNameLst>
                                          <p:attrName>r</p:attrName>
                                        </p:attrNameLst>
                                      </p:cBhvr>
                                    </p:animRot>
                                    <p:animRot by="-240000">
                                      <p:cBhvr>
                                        <p:cTn id="35" dur="200" fill="hold">
                                          <p:stCondLst>
                                            <p:cond delay="600"/>
                                          </p:stCondLst>
                                        </p:cTn>
                                        <p:tgtEl>
                                          <p:spTgt spid="21"/>
                                        </p:tgtEl>
                                        <p:attrNameLst>
                                          <p:attrName>r</p:attrName>
                                        </p:attrNameLst>
                                      </p:cBhvr>
                                    </p:animRot>
                                    <p:animRot by="120000">
                                      <p:cBhvr>
                                        <p:cTn id="36"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8EF8B-4E23-757E-6DAC-561A9A59E47F}"/>
              </a:ext>
            </a:extLst>
          </p:cNvPr>
          <p:cNvSpPr>
            <a:spLocks noGrp="1"/>
          </p:cNvSpPr>
          <p:nvPr>
            <p:ph type="title"/>
          </p:nvPr>
        </p:nvSpPr>
        <p:spPr/>
        <p:txBody>
          <a:bodyPr/>
          <a:lstStyle/>
          <a:p>
            <a:pPr algn="ctr"/>
            <a:r>
              <a:rPr lang="en-US" dirty="0">
                <a:solidFill>
                  <a:srgbClr val="C00000"/>
                </a:solidFill>
                <a:latin typeface="Arial Black" panose="020B0A04020102020204" pitchFamily="34" charset="0"/>
              </a:rPr>
              <a:t>Please Try Again</a:t>
            </a:r>
          </a:p>
        </p:txBody>
      </p:sp>
      <p:pic>
        <p:nvPicPr>
          <p:cNvPr id="4" name="Graphic 3">
            <a:extLst>
              <a:ext uri="{FF2B5EF4-FFF2-40B4-BE49-F238E27FC236}">
                <a16:creationId xmlns:a16="http://schemas.microsoft.com/office/drawing/2014/main" id="{D1673704-F2FF-8E9A-7F71-AB01A896CF6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 uri="{837473B0-CC2E-450A-ABE3-18F120FF3D39}">
                <a1611:picAttrSrcUrl xmlns:a1611="http://schemas.microsoft.com/office/drawing/2016/11/main" r:id="rId3"/>
              </a:ext>
            </a:extLst>
          </a:blip>
          <a:stretch>
            <a:fillRect/>
          </a:stretch>
        </p:blipFill>
        <p:spPr>
          <a:xfrm>
            <a:off x="4004310" y="1690688"/>
            <a:ext cx="4005574" cy="4005574"/>
          </a:xfrm>
          <a:prstGeom prst="rect">
            <a:avLst/>
          </a:prstGeom>
        </p:spPr>
      </p:pic>
      <p:sp>
        <p:nvSpPr>
          <p:cNvPr id="6" name="TextBox 5">
            <a:hlinkClick r:id="rId4" action="ppaction://hlinksldjump"/>
            <a:extLst>
              <a:ext uri="{FF2B5EF4-FFF2-40B4-BE49-F238E27FC236}">
                <a16:creationId xmlns:a16="http://schemas.microsoft.com/office/drawing/2014/main" id="{107E4E8D-A8A9-BA6B-E906-0036E64F1340}"/>
              </a:ext>
            </a:extLst>
          </p:cNvPr>
          <p:cNvSpPr txBox="1"/>
          <p:nvPr/>
        </p:nvSpPr>
        <p:spPr>
          <a:xfrm>
            <a:off x="8289561" y="5861154"/>
            <a:ext cx="3413797"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solidFill>
              </a:rPr>
              <a:t>Go Back to Question</a:t>
            </a:r>
          </a:p>
        </p:txBody>
      </p:sp>
    </p:spTree>
    <p:extLst>
      <p:ext uri="{BB962C8B-B14F-4D97-AF65-F5344CB8AC3E}">
        <p14:creationId xmlns:p14="http://schemas.microsoft.com/office/powerpoint/2010/main" val="794552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ECD78-076C-6E50-3A5A-25A789A25A7E}"/>
              </a:ext>
            </a:extLst>
          </p:cNvPr>
          <p:cNvSpPr>
            <a:spLocks noGrp="1"/>
          </p:cNvSpPr>
          <p:nvPr>
            <p:ph type="title"/>
          </p:nvPr>
        </p:nvSpPr>
        <p:spPr>
          <a:xfrm>
            <a:off x="117024" y="250825"/>
            <a:ext cx="4361721" cy="1325563"/>
          </a:xfrm>
        </p:spPr>
        <p:txBody>
          <a:bodyPr>
            <a:normAutofit/>
          </a:bodyPr>
          <a:lstStyle/>
          <a:p>
            <a:pPr algn="ctr"/>
            <a:r>
              <a:rPr lang="en-US" dirty="0">
                <a:solidFill>
                  <a:srgbClr val="1B75BC"/>
                </a:solidFill>
                <a:latin typeface="Arial Black"/>
              </a:rPr>
              <a:t>Be creative and have fun!</a:t>
            </a:r>
          </a:p>
        </p:txBody>
      </p:sp>
      <p:pic>
        <p:nvPicPr>
          <p:cNvPr id="5" name="Picture 4" descr="A group of people in the woods&#10;&#10;Description automatically generated with medium confidence">
            <a:extLst>
              <a:ext uri="{FF2B5EF4-FFF2-40B4-BE49-F238E27FC236}">
                <a16:creationId xmlns:a16="http://schemas.microsoft.com/office/drawing/2014/main" id="{3AFAEAC9-9903-981A-B927-40207BEC6A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50" y="1638300"/>
            <a:ext cx="3686175" cy="4914900"/>
          </a:xfrm>
          <a:prstGeom prst="roundRect">
            <a:avLst>
              <a:gd name="adj" fmla="val 8594"/>
            </a:avLst>
          </a:prstGeom>
          <a:solidFill>
            <a:srgbClr val="FFFFFF">
              <a:shade val="85000"/>
            </a:srgbClr>
          </a:solidFill>
          <a:ln>
            <a:noFill/>
          </a:ln>
          <a:effectLst/>
        </p:spPr>
      </p:pic>
      <p:pic>
        <p:nvPicPr>
          <p:cNvPr id="7" name="Picture 6" descr="A group of people posing for a photo&#10;&#10;Description automatically generated">
            <a:extLst>
              <a:ext uri="{FF2B5EF4-FFF2-40B4-BE49-F238E27FC236}">
                <a16:creationId xmlns:a16="http://schemas.microsoft.com/office/drawing/2014/main" id="{2B8ED516-F819-CEAF-64F4-E11E92D02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7479" y="419724"/>
            <a:ext cx="4361721" cy="3271291"/>
          </a:xfrm>
          <a:prstGeom prst="roundRect">
            <a:avLst>
              <a:gd name="adj" fmla="val 8594"/>
            </a:avLst>
          </a:prstGeom>
          <a:solidFill>
            <a:srgbClr val="FFFFFF">
              <a:shade val="85000"/>
            </a:srgbClr>
          </a:solidFill>
          <a:ln>
            <a:noFill/>
          </a:ln>
          <a:effectLst/>
        </p:spPr>
      </p:pic>
      <p:pic>
        <p:nvPicPr>
          <p:cNvPr id="9" name="Picture 8" descr="A picture containing outdoor, tree, person&#10;&#10;Description automatically generated">
            <a:extLst>
              <a:ext uri="{FF2B5EF4-FFF2-40B4-BE49-F238E27FC236}">
                <a16:creationId xmlns:a16="http://schemas.microsoft.com/office/drawing/2014/main" id="{22AF223B-EAB2-3A86-DF30-1D0DA93A38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8593931" y="1371627"/>
            <a:ext cx="3829050" cy="2871788"/>
          </a:xfrm>
          <a:prstGeom prst="roundRect">
            <a:avLst>
              <a:gd name="adj" fmla="val 8594"/>
            </a:avLst>
          </a:prstGeom>
          <a:solidFill>
            <a:srgbClr val="FFFFFF">
              <a:shade val="85000"/>
            </a:srgbClr>
          </a:solidFill>
          <a:ln>
            <a:noFill/>
          </a:ln>
          <a:effectLst/>
        </p:spPr>
      </p:pic>
      <p:pic>
        <p:nvPicPr>
          <p:cNvPr id="11" name="Picture 10" descr="A picture containing person&#10;&#10;Description automatically generated">
            <a:extLst>
              <a:ext uri="{FF2B5EF4-FFF2-40B4-BE49-F238E27FC236}">
                <a16:creationId xmlns:a16="http://schemas.microsoft.com/office/drawing/2014/main" id="{AF393D8E-1C46-465D-90C8-7F09CE0ABC23}"/>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rot="5400000">
            <a:off x="5149090" y="4003285"/>
            <a:ext cx="2860199" cy="2573465"/>
          </a:xfrm>
          <a:prstGeom prst="roundRect">
            <a:avLst>
              <a:gd name="adj" fmla="val 8594"/>
            </a:avLst>
          </a:prstGeom>
          <a:solidFill>
            <a:srgbClr val="FFFFFF">
              <a:shade val="85000"/>
            </a:srgbClr>
          </a:solidFill>
          <a:ln>
            <a:noFill/>
          </a:ln>
          <a:effectLst/>
        </p:spPr>
      </p:pic>
      <p:sp>
        <p:nvSpPr>
          <p:cNvPr id="3" name="TextBox 2">
            <a:extLst>
              <a:ext uri="{FF2B5EF4-FFF2-40B4-BE49-F238E27FC236}">
                <a16:creationId xmlns:a16="http://schemas.microsoft.com/office/drawing/2014/main" id="{1172F7D7-5BD9-7A17-5699-FCF6E9B59FD7}"/>
              </a:ext>
            </a:extLst>
          </p:cNvPr>
          <p:cNvSpPr txBox="1"/>
          <p:nvPr/>
        </p:nvSpPr>
        <p:spPr>
          <a:xfrm>
            <a:off x="7884826" y="4848349"/>
            <a:ext cx="4059524" cy="1631216"/>
          </a:xfrm>
          <a:prstGeom prst="rect">
            <a:avLst/>
          </a:prstGeom>
          <a:noFill/>
        </p:spPr>
        <p:txBody>
          <a:bodyPr wrap="square" lIns="91440" tIns="45720" rIns="91440" bIns="45720" rtlCol="0" anchor="t">
            <a:spAutoFit/>
          </a:bodyPr>
          <a:lstStyle/>
          <a:p>
            <a:pPr algn="ctr"/>
            <a:r>
              <a:rPr lang="en-US" sz="3200" b="1" dirty="0">
                <a:solidFill>
                  <a:srgbClr val="1B75BC"/>
                </a:solidFill>
              </a:rPr>
              <a:t>Send before and after photos to programs@</a:t>
            </a:r>
            <a:r>
              <a:rPr lang="en-US" sz="2800" b="1" dirty="0">
                <a:solidFill>
                  <a:srgbClr val="1B75BC"/>
                </a:solidFill>
              </a:rPr>
              <a:t>kmbsc</a:t>
            </a:r>
            <a:r>
              <a:rPr lang="en-US" sz="3200" b="1" dirty="0">
                <a:solidFill>
                  <a:srgbClr val="1B75BC"/>
                </a:solidFill>
              </a:rPr>
              <a:t>.org</a:t>
            </a:r>
            <a:endParaRPr lang="en-US" sz="2800" b="1">
              <a:solidFill>
                <a:srgbClr val="1B75BC"/>
              </a:solidFill>
              <a:ea typeface="Calibri"/>
              <a:cs typeface="Calibri"/>
            </a:endParaRPr>
          </a:p>
        </p:txBody>
      </p:sp>
      <p:sp>
        <p:nvSpPr>
          <p:cNvPr id="8" name="TextBox 7">
            <a:hlinkClick r:id="" action="ppaction://hlinkshowjump?jump=nextslide"/>
            <a:extLst>
              <a:ext uri="{FF2B5EF4-FFF2-40B4-BE49-F238E27FC236}">
                <a16:creationId xmlns:a16="http://schemas.microsoft.com/office/drawing/2014/main" id="{A65CEAFA-0000-B333-A949-BC84B9BF227F}"/>
              </a:ext>
            </a:extLst>
          </p:cNvPr>
          <p:cNvSpPr txBox="1"/>
          <p:nvPr/>
        </p:nvSpPr>
        <p:spPr>
          <a:xfrm>
            <a:off x="9459073" y="183513"/>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Continue</a:t>
            </a:r>
          </a:p>
        </p:txBody>
      </p:sp>
    </p:spTree>
    <p:extLst>
      <p:ext uri="{BB962C8B-B14F-4D97-AF65-F5344CB8AC3E}">
        <p14:creationId xmlns:p14="http://schemas.microsoft.com/office/powerpoint/2010/main" val="3147315450"/>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B19E7-AC66-65A1-559F-2D0CC7A66A7C}"/>
              </a:ext>
            </a:extLst>
          </p:cNvPr>
          <p:cNvSpPr>
            <a:spLocks noGrp="1"/>
          </p:cNvSpPr>
          <p:nvPr>
            <p:ph type="title"/>
          </p:nvPr>
        </p:nvSpPr>
        <p:spPr>
          <a:xfrm>
            <a:off x="701948" y="-517988"/>
            <a:ext cx="10515600" cy="3412396"/>
          </a:xfrm>
        </p:spPr>
        <p:txBody>
          <a:bodyPr>
            <a:normAutofit/>
          </a:bodyPr>
          <a:lstStyle/>
          <a:p>
            <a:pPr algn="ctr"/>
            <a:r>
              <a:rPr lang="en-US" b="1" dirty="0"/>
              <a:t>To get credit for completing this course- complete this </a:t>
            </a:r>
            <a:r>
              <a:rPr lang="en-US" b="1" dirty="0">
                <a:hlinkClick r:id="rId2"/>
              </a:rPr>
              <a:t>short form</a:t>
            </a:r>
            <a:br>
              <a:rPr lang="en-US" b="1" dirty="0"/>
            </a:br>
            <a:r>
              <a:rPr lang="en-US" dirty="0">
                <a:ea typeface="+mj-lt"/>
                <a:cs typeface="+mj-lt"/>
                <a:hlinkClick r:id="rId2"/>
              </a:rPr>
              <a:t>https://forms.gle/aF3XUWzqEgs9KsGv9</a:t>
            </a:r>
            <a:r>
              <a:rPr lang="en-US" dirty="0">
                <a:ea typeface="+mj-lt"/>
                <a:cs typeface="+mj-lt"/>
              </a:rPr>
              <a:t> </a:t>
            </a:r>
            <a:endParaRPr lang="en-US" dirty="0">
              <a:ea typeface="Calibri Light"/>
              <a:cs typeface="Calibri Light"/>
            </a:endParaRPr>
          </a:p>
        </p:txBody>
      </p:sp>
      <p:pic>
        <p:nvPicPr>
          <p:cNvPr id="6" name="Picture 5" descr="A red sign with black text&#10;&#10;Description automatically generated with low confidence">
            <a:extLst>
              <a:ext uri="{FF2B5EF4-FFF2-40B4-BE49-F238E27FC236}">
                <a16:creationId xmlns:a16="http://schemas.microsoft.com/office/drawing/2014/main" id="{26428EE4-2AE9-91F1-C638-A0AD7277B5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655798">
            <a:off x="9714394" y="2847848"/>
            <a:ext cx="1990240" cy="1160974"/>
          </a:xfrm>
          <a:prstGeom prst="rect">
            <a:avLst/>
          </a:prstGeom>
        </p:spPr>
      </p:pic>
      <p:sp>
        <p:nvSpPr>
          <p:cNvPr id="5" name="TextBox 4">
            <a:hlinkClick r:id="" action="ppaction://hlinkshowjump?jump=nextslide"/>
            <a:extLst>
              <a:ext uri="{FF2B5EF4-FFF2-40B4-BE49-F238E27FC236}">
                <a16:creationId xmlns:a16="http://schemas.microsoft.com/office/drawing/2014/main" id="{C7284ACC-8DE7-F1D8-E77C-36C3E27DE2E3}"/>
              </a:ext>
            </a:extLst>
          </p:cNvPr>
          <p:cNvSpPr txBox="1"/>
          <p:nvPr/>
        </p:nvSpPr>
        <p:spPr>
          <a:xfrm>
            <a:off x="9530317" y="5760687"/>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Continue</a:t>
            </a:r>
          </a:p>
        </p:txBody>
      </p:sp>
      <p:pic>
        <p:nvPicPr>
          <p:cNvPr id="3" name="Picture 2" descr="A screenshot of a computer&#10;&#10;Description automatically generated">
            <a:extLst>
              <a:ext uri="{FF2B5EF4-FFF2-40B4-BE49-F238E27FC236}">
                <a16:creationId xmlns:a16="http://schemas.microsoft.com/office/drawing/2014/main" id="{DABF67BB-7A00-2378-A03F-29DE2BD3CE20}"/>
              </a:ext>
            </a:extLst>
          </p:cNvPr>
          <p:cNvPicPr>
            <a:picLocks noChangeAspect="1"/>
          </p:cNvPicPr>
          <p:nvPr/>
        </p:nvPicPr>
        <p:blipFill>
          <a:blip r:embed="rId4"/>
          <a:srcRect r="13356"/>
          <a:stretch/>
        </p:blipFill>
        <p:spPr>
          <a:xfrm>
            <a:off x="3435096" y="2390964"/>
            <a:ext cx="4611006" cy="4114800"/>
          </a:xfrm>
          <a:prstGeom prst="rect">
            <a:avLst/>
          </a:prstGeom>
        </p:spPr>
      </p:pic>
      <p:pic>
        <p:nvPicPr>
          <p:cNvPr id="4" name="Picture 3" descr="A red sign with black text&#10;&#10;Description automatically generated with low confidence">
            <a:extLst>
              <a:ext uri="{FF2B5EF4-FFF2-40B4-BE49-F238E27FC236}">
                <a16:creationId xmlns:a16="http://schemas.microsoft.com/office/drawing/2014/main" id="{D160B8B0-44F6-B1A5-43A6-25B1746D32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655798">
            <a:off x="551921" y="4778247"/>
            <a:ext cx="1990240" cy="1160974"/>
          </a:xfrm>
          <a:prstGeom prst="rect">
            <a:avLst/>
          </a:prstGeom>
        </p:spPr>
      </p:pic>
    </p:spTree>
    <p:extLst>
      <p:ext uri="{BB962C8B-B14F-4D97-AF65-F5344CB8AC3E}">
        <p14:creationId xmlns:p14="http://schemas.microsoft.com/office/powerpoint/2010/main" val="3775176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orful flower with text&#10;&#10;Description automatically generated">
            <a:extLst>
              <a:ext uri="{FF2B5EF4-FFF2-40B4-BE49-F238E27FC236}">
                <a16:creationId xmlns:a16="http://schemas.microsoft.com/office/drawing/2014/main" id="{D6404E52-FA3A-0A3B-9079-F2CC4A2493A9}"/>
              </a:ext>
            </a:extLst>
          </p:cNvPr>
          <p:cNvPicPr>
            <a:picLocks noChangeAspect="1"/>
          </p:cNvPicPr>
          <p:nvPr/>
        </p:nvPicPr>
        <p:blipFill>
          <a:blip r:embed="rId2"/>
          <a:stretch>
            <a:fillRect/>
          </a:stretch>
        </p:blipFill>
        <p:spPr>
          <a:xfrm>
            <a:off x="2944091" y="1802275"/>
            <a:ext cx="6303818" cy="4953000"/>
          </a:xfrm>
          <a:prstGeom prst="rect">
            <a:avLst/>
          </a:prstGeom>
        </p:spPr>
      </p:pic>
      <p:sp>
        <p:nvSpPr>
          <p:cNvPr id="4" name="TextBox 3">
            <a:extLst>
              <a:ext uri="{FF2B5EF4-FFF2-40B4-BE49-F238E27FC236}">
                <a16:creationId xmlns:a16="http://schemas.microsoft.com/office/drawing/2014/main" id="{79B178A7-BA3B-F05C-80D1-DC0F0A53647D}"/>
              </a:ext>
            </a:extLst>
          </p:cNvPr>
          <p:cNvSpPr txBox="1"/>
          <p:nvPr/>
        </p:nvSpPr>
        <p:spPr>
          <a:xfrm>
            <a:off x="629587" y="342567"/>
            <a:ext cx="11062741" cy="1569660"/>
          </a:xfrm>
          <a:prstGeom prst="rect">
            <a:avLst/>
          </a:prstGeom>
          <a:solidFill>
            <a:srgbClr val="1B75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200" b="1" dirty="0">
                <a:solidFill>
                  <a:schemeClr val="bg1"/>
                </a:solidFill>
                <a:latin typeface="Arial Black" panose="020B0A04020102020204" pitchFamily="34" charset="0"/>
              </a:rPr>
              <a:t>Thank you for volunteering</a:t>
            </a:r>
          </a:p>
          <a:p>
            <a:pPr algn="ctr"/>
            <a:r>
              <a:rPr lang="en-US" sz="3200" b="1" dirty="0">
                <a:solidFill>
                  <a:schemeClr val="bg1"/>
                </a:solidFill>
                <a:latin typeface="Arial Black" panose="020B0A04020102020204" pitchFamily="34" charset="0"/>
              </a:rPr>
              <a:t> and for completing this Adopt-A-Waterway safety and orientation course for Group Leaders!</a:t>
            </a:r>
          </a:p>
        </p:txBody>
      </p:sp>
      <p:sp>
        <p:nvSpPr>
          <p:cNvPr id="2" name="TextBox 1">
            <a:extLst>
              <a:ext uri="{FF2B5EF4-FFF2-40B4-BE49-F238E27FC236}">
                <a16:creationId xmlns:a16="http://schemas.microsoft.com/office/drawing/2014/main" id="{FAC9781A-7403-7F71-E4BA-6ACEA00B4959}"/>
              </a:ext>
            </a:extLst>
          </p:cNvPr>
          <p:cNvSpPr txBox="1"/>
          <p:nvPr/>
        </p:nvSpPr>
        <p:spPr>
          <a:xfrm>
            <a:off x="9810749" y="5846164"/>
            <a:ext cx="2046471"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The End</a:t>
            </a:r>
          </a:p>
        </p:txBody>
      </p:sp>
    </p:spTree>
    <p:extLst>
      <p:ext uri="{BB962C8B-B14F-4D97-AF65-F5344CB8AC3E}">
        <p14:creationId xmlns:p14="http://schemas.microsoft.com/office/powerpoint/2010/main" val="20666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B353D07-D30B-732D-03EC-6667511F3EDD}"/>
              </a:ext>
            </a:extLst>
          </p:cNvPr>
          <p:cNvSpPr/>
          <p:nvPr/>
        </p:nvSpPr>
        <p:spPr>
          <a:xfrm>
            <a:off x="372033" y="5678110"/>
            <a:ext cx="11353806" cy="1179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3AD1EF-DF2F-09A8-21AD-AE3C0EDD0A94}"/>
              </a:ext>
            </a:extLst>
          </p:cNvPr>
          <p:cNvSpPr>
            <a:spLocks noGrp="1"/>
          </p:cNvSpPr>
          <p:nvPr>
            <p:ph type="title"/>
          </p:nvPr>
        </p:nvSpPr>
        <p:spPr>
          <a:xfrm>
            <a:off x="372034" y="302371"/>
            <a:ext cx="10515600" cy="1024404"/>
          </a:xfrm>
        </p:spPr>
        <p:txBody>
          <a:bodyPr/>
          <a:lstStyle/>
          <a:p>
            <a:r>
              <a:rPr lang="en-US" dirty="0">
                <a:solidFill>
                  <a:srgbClr val="1B75BC"/>
                </a:solidFill>
                <a:latin typeface="Arial Black"/>
              </a:rPr>
              <a:t>AAW Program: </a:t>
            </a:r>
            <a:r>
              <a:rPr lang="en-US" dirty="0">
                <a:solidFill>
                  <a:srgbClr val="1B75BC"/>
                </a:solidFill>
                <a:latin typeface="Arial"/>
                <a:cs typeface="Arial"/>
              </a:rPr>
              <a:t>Your Commitment</a:t>
            </a:r>
          </a:p>
        </p:txBody>
      </p:sp>
      <p:sp>
        <p:nvSpPr>
          <p:cNvPr id="3" name="Content Placeholder 2">
            <a:extLst>
              <a:ext uri="{FF2B5EF4-FFF2-40B4-BE49-F238E27FC236}">
                <a16:creationId xmlns:a16="http://schemas.microsoft.com/office/drawing/2014/main" id="{3D917FE7-6495-6721-689C-A74240867FC5}"/>
              </a:ext>
            </a:extLst>
          </p:cNvPr>
          <p:cNvSpPr>
            <a:spLocks noGrp="1"/>
          </p:cNvSpPr>
          <p:nvPr>
            <p:ph idx="1"/>
          </p:nvPr>
        </p:nvSpPr>
        <p:spPr>
          <a:xfrm>
            <a:off x="372033" y="1326775"/>
            <a:ext cx="3090695" cy="4351338"/>
          </a:xfrm>
          <a:solidFill>
            <a:srgbClr val="1B75BC"/>
          </a:solidFill>
        </p:spPr>
        <p:txBody>
          <a:bodyPr vert="horz" lIns="91440" tIns="45720" rIns="91440" bIns="45720" rtlCol="0" anchor="t">
            <a:normAutofit/>
          </a:bodyPr>
          <a:lstStyle/>
          <a:p>
            <a:pPr marL="0" indent="0" algn="ctr">
              <a:buNone/>
            </a:pPr>
            <a:r>
              <a:rPr lang="en-US" b="1" dirty="0">
                <a:solidFill>
                  <a:schemeClr val="bg1"/>
                </a:solidFill>
              </a:rPr>
              <a:t>Agreement Form</a:t>
            </a:r>
          </a:p>
          <a:p>
            <a:pPr marL="0" indent="0" algn="ctr">
              <a:buNone/>
            </a:pPr>
            <a:endParaRPr lang="en-US" dirty="0">
              <a:solidFill>
                <a:schemeClr val="bg1"/>
              </a:solidFill>
            </a:endParaRPr>
          </a:p>
          <a:p>
            <a:pPr marL="0" indent="0" algn="ctr">
              <a:buNone/>
            </a:pPr>
            <a:r>
              <a:rPr lang="en-US" sz="2600" dirty="0">
                <a:solidFill>
                  <a:schemeClr val="bg1"/>
                </a:solidFill>
              </a:rPr>
              <a:t>Keep a copy of your signed agreement form at all times.</a:t>
            </a:r>
            <a:endParaRPr lang="en-US" sz="2600" dirty="0">
              <a:solidFill>
                <a:schemeClr val="bg1"/>
              </a:solidFill>
              <a:ea typeface="Calibri"/>
              <a:cs typeface="Calibri"/>
            </a:endParaRPr>
          </a:p>
          <a:p>
            <a:pPr marL="0" indent="0" algn="ctr">
              <a:buNone/>
            </a:pPr>
            <a:endParaRPr lang="en-US" sz="2600" dirty="0">
              <a:solidFill>
                <a:schemeClr val="bg1"/>
              </a:solidFill>
            </a:endParaRPr>
          </a:p>
          <a:p>
            <a:pPr marL="0" indent="0" algn="ctr">
              <a:buNone/>
            </a:pPr>
            <a:r>
              <a:rPr lang="en-US" sz="2600" u="sng" dirty="0">
                <a:solidFill>
                  <a:schemeClr val="bg1"/>
                </a:solidFill>
                <a:hlinkClick r:id="rId2">
                  <a:extLst>
                    <a:ext uri="{A12FA001-AC4F-418D-AE19-62706E023703}">
                      <ahyp:hlinkClr xmlns:ahyp="http://schemas.microsoft.com/office/drawing/2018/hyperlinkcolor" val="tx"/>
                    </a:ext>
                  </a:extLst>
                </a:hlinkClick>
              </a:rPr>
              <a:t>Link to AAW Agreement Form</a:t>
            </a:r>
            <a:endParaRPr lang="en-US" sz="2600" u="sng" dirty="0">
              <a:solidFill>
                <a:schemeClr val="bg1"/>
              </a:solidFill>
            </a:endParaRPr>
          </a:p>
        </p:txBody>
      </p:sp>
      <p:sp>
        <p:nvSpPr>
          <p:cNvPr id="4" name="Content Placeholder 2">
            <a:extLst>
              <a:ext uri="{FF2B5EF4-FFF2-40B4-BE49-F238E27FC236}">
                <a16:creationId xmlns:a16="http://schemas.microsoft.com/office/drawing/2014/main" id="{9D32E99B-A5CD-9CB9-73A8-D9B9C93A1DD7}"/>
              </a:ext>
            </a:extLst>
          </p:cNvPr>
          <p:cNvSpPr txBox="1">
            <a:spLocks/>
          </p:cNvSpPr>
          <p:nvPr/>
        </p:nvSpPr>
        <p:spPr>
          <a:xfrm>
            <a:off x="3438702" y="1326772"/>
            <a:ext cx="3841375" cy="4351338"/>
          </a:xfrm>
          <a:prstGeom prst="rect">
            <a:avLst/>
          </a:prstGeom>
          <a:solidFill>
            <a:schemeClr val="bg1"/>
          </a:solidFill>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1B75BC"/>
                </a:solidFill>
              </a:rPr>
              <a:t>Program Commitment</a:t>
            </a:r>
            <a:endParaRPr lang="en-US" b="1" dirty="0">
              <a:solidFill>
                <a:srgbClr val="1B75BC"/>
              </a:solidFill>
              <a:ea typeface="Calibri"/>
              <a:cs typeface="Calibri"/>
            </a:endParaRPr>
          </a:p>
          <a:p>
            <a:pPr marL="0" indent="0" algn="ctr">
              <a:buFont typeface="Arial" panose="020B0604020202020204" pitchFamily="34" charset="0"/>
              <a:buNone/>
            </a:pPr>
            <a:endParaRPr lang="en-US" dirty="0">
              <a:solidFill>
                <a:srgbClr val="1B75BC"/>
              </a:solidFill>
              <a:ea typeface="Calibri"/>
              <a:cs typeface="Calibri"/>
            </a:endParaRPr>
          </a:p>
          <a:p>
            <a:pPr marL="0" indent="0" algn="ctr">
              <a:buFont typeface="Arial" panose="020B0604020202020204" pitchFamily="34" charset="0"/>
              <a:buNone/>
            </a:pPr>
            <a:r>
              <a:rPr lang="en-US" dirty="0">
                <a:solidFill>
                  <a:srgbClr val="1B75BC"/>
                </a:solidFill>
              </a:rPr>
              <a:t>This program is a </a:t>
            </a:r>
            <a:r>
              <a:rPr lang="en-US" dirty="0" err="1">
                <a:solidFill>
                  <a:srgbClr val="1B75BC"/>
                </a:solidFill>
              </a:rPr>
              <a:t>TWO-year</a:t>
            </a:r>
            <a:r>
              <a:rPr lang="en-US" dirty="0">
                <a:solidFill>
                  <a:srgbClr val="1B75BC"/>
                </a:solidFill>
              </a:rPr>
              <a:t> commitment.</a:t>
            </a:r>
            <a:endParaRPr lang="en-US" dirty="0">
              <a:solidFill>
                <a:srgbClr val="1B75BC"/>
              </a:solidFill>
              <a:ea typeface="Calibri"/>
              <a:cs typeface="Calibri"/>
            </a:endParaRPr>
          </a:p>
          <a:p>
            <a:pPr marL="0" indent="0" algn="ctr">
              <a:buFont typeface="Arial" panose="020B0604020202020204" pitchFamily="34" charset="0"/>
              <a:buNone/>
            </a:pPr>
            <a:endParaRPr lang="en-US" dirty="0">
              <a:solidFill>
                <a:srgbClr val="1B75BC"/>
              </a:solidFill>
              <a:ea typeface="Calibri"/>
              <a:cs typeface="Calibri"/>
            </a:endParaRPr>
          </a:p>
          <a:p>
            <a:pPr marL="0" indent="0" algn="ctr">
              <a:buFont typeface="Arial" panose="020B0604020202020204" pitchFamily="34" charset="0"/>
              <a:buNone/>
            </a:pPr>
            <a:r>
              <a:rPr lang="en-US" dirty="0">
                <a:solidFill>
                  <a:srgbClr val="1B75BC"/>
                </a:solidFill>
              </a:rPr>
              <a:t>At the end of your two-year commitment period, if you choose to renew, you are required to complete a new agreement form.</a:t>
            </a:r>
            <a:endParaRPr lang="en-US" dirty="0">
              <a:solidFill>
                <a:srgbClr val="1B75BC"/>
              </a:solidFill>
              <a:ea typeface="Calibri"/>
              <a:cs typeface="Calibri"/>
            </a:endParaRPr>
          </a:p>
        </p:txBody>
      </p:sp>
      <p:sp>
        <p:nvSpPr>
          <p:cNvPr id="5" name="Content Placeholder 2">
            <a:extLst>
              <a:ext uri="{FF2B5EF4-FFF2-40B4-BE49-F238E27FC236}">
                <a16:creationId xmlns:a16="http://schemas.microsoft.com/office/drawing/2014/main" id="{A0351AE1-2D58-C90B-B583-2D2681FD3D22}"/>
              </a:ext>
            </a:extLst>
          </p:cNvPr>
          <p:cNvSpPr txBox="1">
            <a:spLocks/>
          </p:cNvSpPr>
          <p:nvPr/>
        </p:nvSpPr>
        <p:spPr>
          <a:xfrm>
            <a:off x="7280077" y="1335738"/>
            <a:ext cx="4445762" cy="4351338"/>
          </a:xfrm>
          <a:prstGeom prst="rect">
            <a:avLst/>
          </a:prstGeom>
          <a:solidFill>
            <a:srgbClr val="1B75BC"/>
          </a:solidFill>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bg1"/>
                </a:solidFill>
              </a:rPr>
              <a:t>Reporting Requirements</a:t>
            </a:r>
          </a:p>
          <a:p>
            <a:pPr marL="0" indent="0" algn="ctr">
              <a:buFont typeface="Arial" panose="020B0604020202020204" pitchFamily="34" charset="0"/>
              <a:buNone/>
            </a:pPr>
            <a:endParaRPr lang="en-US" dirty="0">
              <a:solidFill>
                <a:schemeClr val="bg1"/>
              </a:solidFill>
            </a:endParaRPr>
          </a:p>
          <a:p>
            <a:pPr marL="0" indent="0" algn="ctr">
              <a:buFont typeface="Arial" panose="020B0604020202020204" pitchFamily="34" charset="0"/>
              <a:buNone/>
            </a:pPr>
            <a:r>
              <a:rPr lang="en-US" dirty="0">
                <a:solidFill>
                  <a:schemeClr val="bg1"/>
                </a:solidFill>
              </a:rPr>
              <a:t>You are required to submit a report card after EACH cleanup.  </a:t>
            </a:r>
          </a:p>
          <a:p>
            <a:pPr marL="0" indent="0" algn="ctr">
              <a:buFont typeface="Arial" panose="020B0604020202020204" pitchFamily="34" charset="0"/>
              <a:buNone/>
            </a:pPr>
            <a:r>
              <a:rPr lang="en-US" dirty="0">
                <a:solidFill>
                  <a:schemeClr val="bg1"/>
                </a:solidFill>
              </a:rPr>
              <a:t>Failure to report two consecutive cleanups results in a breach of agreement, and your group could be dropped from the program. </a:t>
            </a:r>
            <a:endParaRPr lang="en-US" dirty="0">
              <a:solidFill>
                <a:schemeClr val="bg1"/>
              </a:solidFill>
              <a:ea typeface="Calibri"/>
              <a:cs typeface="Calibri"/>
            </a:endParaRPr>
          </a:p>
          <a:p>
            <a:pPr marL="0" indent="0" algn="ctr">
              <a:buFont typeface="Arial" panose="020B0604020202020204" pitchFamily="34" charset="0"/>
              <a:buNone/>
            </a:pPr>
            <a:endParaRPr lang="en-US" dirty="0">
              <a:solidFill>
                <a:schemeClr val="bg1"/>
              </a:solidFill>
            </a:endParaRPr>
          </a:p>
          <a:p>
            <a:pPr marL="0" indent="0" algn="ctr">
              <a:buFont typeface="Arial" panose="020B0604020202020204" pitchFamily="34" charset="0"/>
              <a:buNone/>
            </a:pPr>
            <a:r>
              <a:rPr lang="en-US" dirty="0">
                <a:solidFill>
                  <a:schemeClr val="bg1"/>
                </a:solidFill>
                <a:hlinkClick r:id="rId3">
                  <a:extLst>
                    <a:ext uri="{A12FA001-AC4F-418D-AE19-62706E023703}">
                      <ahyp:hlinkClr xmlns:ahyp="http://schemas.microsoft.com/office/drawing/2018/hyperlinkcolor" val="tx"/>
                    </a:ext>
                  </a:extLst>
                </a:hlinkClick>
              </a:rPr>
              <a:t>Link to Report Card</a:t>
            </a:r>
            <a:endParaRPr lang="en-US" dirty="0">
              <a:solidFill>
                <a:schemeClr val="bg1"/>
              </a:solidFill>
            </a:endParaRPr>
          </a:p>
        </p:txBody>
      </p:sp>
      <p:sp>
        <p:nvSpPr>
          <p:cNvPr id="8" name="TextBox 7">
            <a:hlinkClick r:id="" action="ppaction://hlinkshowjump?jump=nextslide"/>
            <a:extLst>
              <a:ext uri="{FF2B5EF4-FFF2-40B4-BE49-F238E27FC236}">
                <a16:creationId xmlns:a16="http://schemas.microsoft.com/office/drawing/2014/main" id="{44FD32A1-4948-7C71-0493-DBFF03D17859}"/>
              </a:ext>
            </a:extLst>
          </p:cNvPr>
          <p:cNvSpPr txBox="1"/>
          <p:nvPr/>
        </p:nvSpPr>
        <p:spPr>
          <a:xfrm>
            <a:off x="8902417" y="5944008"/>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Continue</a:t>
            </a:r>
          </a:p>
        </p:txBody>
      </p:sp>
    </p:spTree>
    <p:extLst>
      <p:ext uri="{BB962C8B-B14F-4D97-AF65-F5344CB8AC3E}">
        <p14:creationId xmlns:p14="http://schemas.microsoft.com/office/powerpoint/2010/main" val="3623095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25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2250"/>
                            </p:stCondLst>
                            <p:childTnLst>
                              <p:par>
                                <p:cTn id="17" presetID="10" presetClass="entr" presetSubtype="0" fill="hold" grpId="0" nodeType="afterEffect">
                                  <p:stCondLst>
                                    <p:cond delay="25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par>
                          <p:cTn id="20" fill="hold">
                            <p:stCondLst>
                              <p:cond delay="3000"/>
                            </p:stCondLst>
                            <p:childTnLst>
                              <p:par>
                                <p:cTn id="21" presetID="10" presetClass="entr" presetSubtype="0" fill="hold" grpId="0" nodeType="afterEffect">
                                  <p:stCondLst>
                                    <p:cond delay="30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par>
                          <p:cTn id="24" fill="hold">
                            <p:stCondLst>
                              <p:cond delay="6500"/>
                            </p:stCondLst>
                            <p:childTnLst>
                              <p:par>
                                <p:cTn id="25" presetID="10" presetClass="entr" presetSubtype="0" fill="hold" grpId="0" nodeType="afterEffect">
                                  <p:stCondLst>
                                    <p:cond delay="300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par>
                          <p:cTn id="28" fill="hold">
                            <p:stCondLst>
                              <p:cond delay="10000"/>
                            </p:stCondLst>
                            <p:childTnLst>
                              <p:par>
                                <p:cTn id="29" presetID="1" presetClass="entr" presetSubtype="0" fill="hold" grpId="0" nodeType="afterEffect">
                                  <p:stCondLst>
                                    <p:cond delay="300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P spid="5"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11136-BB5D-C84C-9FA5-CCC0DAD7BBE4}"/>
              </a:ext>
            </a:extLst>
          </p:cNvPr>
          <p:cNvSpPr>
            <a:spLocks noGrp="1"/>
          </p:cNvSpPr>
          <p:nvPr>
            <p:ph type="title"/>
          </p:nvPr>
        </p:nvSpPr>
        <p:spPr>
          <a:xfrm>
            <a:off x="300317" y="257548"/>
            <a:ext cx="10515600" cy="1051299"/>
          </a:xfrm>
        </p:spPr>
        <p:txBody>
          <a:bodyPr/>
          <a:lstStyle/>
          <a:p>
            <a:r>
              <a:rPr lang="en-US" dirty="0">
                <a:solidFill>
                  <a:srgbClr val="1B75BC"/>
                </a:solidFill>
                <a:latin typeface="Arial Black"/>
              </a:rPr>
              <a:t>AAW Program: </a:t>
            </a:r>
            <a:r>
              <a:rPr lang="en-US" dirty="0">
                <a:solidFill>
                  <a:srgbClr val="1B75BC"/>
                </a:solidFill>
                <a:latin typeface="Arial"/>
                <a:cs typeface="Arial"/>
              </a:rPr>
              <a:t>Cleanup Days</a:t>
            </a:r>
          </a:p>
        </p:txBody>
      </p:sp>
      <p:sp>
        <p:nvSpPr>
          <p:cNvPr id="3" name="Content Placeholder 2">
            <a:extLst>
              <a:ext uri="{FF2B5EF4-FFF2-40B4-BE49-F238E27FC236}">
                <a16:creationId xmlns:a16="http://schemas.microsoft.com/office/drawing/2014/main" id="{56C3325C-CCE7-9A62-4CB8-07CFC42C1CD4}"/>
              </a:ext>
            </a:extLst>
          </p:cNvPr>
          <p:cNvSpPr>
            <a:spLocks noGrp="1"/>
          </p:cNvSpPr>
          <p:nvPr>
            <p:ph idx="1"/>
          </p:nvPr>
        </p:nvSpPr>
        <p:spPr>
          <a:xfrm>
            <a:off x="571499" y="3729037"/>
            <a:ext cx="11058525" cy="2871415"/>
          </a:xfrm>
        </p:spPr>
        <p:txBody>
          <a:bodyPr vert="horz" lIns="91440" tIns="45720" rIns="91440" bIns="45720" rtlCol="0" anchor="t">
            <a:normAutofit lnSpcReduction="10000"/>
          </a:bodyPr>
          <a:lstStyle/>
          <a:p>
            <a:r>
              <a:rPr lang="en-US" dirty="0"/>
              <a:t>Groups are </a:t>
            </a:r>
            <a:r>
              <a:rPr lang="en-US" b="1" i="1" dirty="0">
                <a:solidFill>
                  <a:srgbClr val="1B75BC"/>
                </a:solidFill>
              </a:rPr>
              <a:t>required</a:t>
            </a:r>
            <a:r>
              <a:rPr lang="en-US" dirty="0"/>
              <a:t> to pick up litter </a:t>
            </a:r>
            <a:r>
              <a:rPr lang="en-US" b="1" i="1" dirty="0">
                <a:solidFill>
                  <a:srgbClr val="1B75BC"/>
                </a:solidFill>
              </a:rPr>
              <a:t>twice</a:t>
            </a:r>
            <a:r>
              <a:rPr lang="en-US" dirty="0"/>
              <a:t> each year.</a:t>
            </a:r>
          </a:p>
          <a:p>
            <a:r>
              <a:rPr lang="en-US" dirty="0"/>
              <a:t>Groups may </a:t>
            </a:r>
            <a:r>
              <a:rPr lang="en-US" b="1" i="1" dirty="0">
                <a:solidFill>
                  <a:srgbClr val="1B75BC"/>
                </a:solidFill>
              </a:rPr>
              <a:t>choose when</a:t>
            </a:r>
            <a:r>
              <a:rPr lang="en-US" dirty="0"/>
              <a:t> to pick up but are </a:t>
            </a:r>
            <a:r>
              <a:rPr lang="en-US" b="1" i="1" dirty="0">
                <a:solidFill>
                  <a:srgbClr val="1B75BC"/>
                </a:solidFill>
              </a:rPr>
              <a:t>encouraged</a:t>
            </a:r>
            <a:r>
              <a:rPr lang="en-US" dirty="0"/>
              <a:t> to pick up:</a:t>
            </a:r>
          </a:p>
          <a:p>
            <a:pPr lvl="1"/>
            <a:r>
              <a:rPr lang="en-US" dirty="0"/>
              <a:t>Once in the spring during the ‘Great American Cleanup’ period (i.e. between the first day of spring and the first day of summer)</a:t>
            </a:r>
            <a:endParaRPr lang="en-US" dirty="0">
              <a:ea typeface="Calibri"/>
              <a:cs typeface="Calibri"/>
            </a:endParaRPr>
          </a:p>
          <a:p>
            <a:pPr lvl="1"/>
            <a:r>
              <a:rPr lang="en-US" dirty="0"/>
              <a:t>Once in the fall on ‘Beach Sweep, River Sweep’ Day (i.e. the 3</a:t>
            </a:r>
            <a:r>
              <a:rPr lang="en-US" baseline="30000" dirty="0"/>
              <a:t>rd</a:t>
            </a:r>
            <a:r>
              <a:rPr lang="en-US" dirty="0"/>
              <a:t> Saturday in September) which is when KMB holds the Lake Sweep Litter Sweep event</a:t>
            </a:r>
            <a:endParaRPr lang="en-US" dirty="0">
              <a:ea typeface="Calibri"/>
              <a:cs typeface="Calibri"/>
            </a:endParaRPr>
          </a:p>
          <a:p>
            <a:r>
              <a:rPr lang="en-US" dirty="0"/>
              <a:t>Groups are responsible for disposing of their own material collected.</a:t>
            </a:r>
          </a:p>
        </p:txBody>
      </p:sp>
      <p:pic>
        <p:nvPicPr>
          <p:cNvPr id="1026" name="Picture 2" descr="Keep the Midlands Beautiful seeking volunteers for Lake Murray litter  cleanup | Lexington | coladaily.com">
            <a:extLst>
              <a:ext uri="{FF2B5EF4-FFF2-40B4-BE49-F238E27FC236}">
                <a16:creationId xmlns:a16="http://schemas.microsoft.com/office/drawing/2014/main" id="{22F1984B-3DB5-A126-D61B-B2AD5F6AC8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71499" y="1175497"/>
            <a:ext cx="11058525" cy="24479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hlinkClick r:id="" action="ppaction://hlinkshowjump?jump=nextslide"/>
            <a:extLst>
              <a:ext uri="{FF2B5EF4-FFF2-40B4-BE49-F238E27FC236}">
                <a16:creationId xmlns:a16="http://schemas.microsoft.com/office/drawing/2014/main" id="{42F7EE52-3857-852A-2257-50D3E31C4CA6}"/>
              </a:ext>
            </a:extLst>
          </p:cNvPr>
          <p:cNvSpPr txBox="1"/>
          <p:nvPr/>
        </p:nvSpPr>
        <p:spPr>
          <a:xfrm>
            <a:off x="10318214" y="6309591"/>
            <a:ext cx="1643937" cy="523220"/>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bg1"/>
                </a:solidFill>
              </a:rPr>
              <a:t>Continue</a:t>
            </a:r>
          </a:p>
        </p:txBody>
      </p:sp>
    </p:spTree>
    <p:extLst>
      <p:ext uri="{BB962C8B-B14F-4D97-AF65-F5344CB8AC3E}">
        <p14:creationId xmlns:p14="http://schemas.microsoft.com/office/powerpoint/2010/main" val="3525905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100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100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3500"/>
                            </p:stCondLst>
                            <p:childTnLst>
                              <p:par>
                                <p:cTn id="20" presetID="2" presetClass="entr" presetSubtype="4" fill="hold" nodeType="afterEffect">
                                  <p:stCondLst>
                                    <p:cond delay="100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5000"/>
                            </p:stCondLst>
                            <p:childTnLst>
                              <p:par>
                                <p:cTn id="25" presetID="2" presetClass="entr" presetSubtype="4" fill="hold" nodeType="afterEffect">
                                  <p:stCondLst>
                                    <p:cond delay="200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7500"/>
                            </p:stCondLst>
                            <p:childTnLst>
                              <p:par>
                                <p:cTn id="30" presetID="1" presetClass="entr" presetSubtype="0" fill="hold" grpId="0" nodeType="afterEffect">
                                  <p:stCondLst>
                                    <p:cond delay="200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20FFC-EC98-56C5-1103-A6B3A83271DB}"/>
              </a:ext>
            </a:extLst>
          </p:cNvPr>
          <p:cNvSpPr>
            <a:spLocks noGrp="1"/>
          </p:cNvSpPr>
          <p:nvPr>
            <p:ph type="title"/>
          </p:nvPr>
        </p:nvSpPr>
        <p:spPr>
          <a:xfrm>
            <a:off x="282388" y="293409"/>
            <a:ext cx="10515600" cy="1024404"/>
          </a:xfrm>
        </p:spPr>
        <p:txBody>
          <a:bodyPr/>
          <a:lstStyle/>
          <a:p>
            <a:r>
              <a:rPr lang="en-US" dirty="0">
                <a:solidFill>
                  <a:srgbClr val="1B75BC"/>
                </a:solidFill>
                <a:latin typeface="Arial Black"/>
              </a:rPr>
              <a:t>AAW Program: </a:t>
            </a:r>
            <a:r>
              <a:rPr lang="en-US" dirty="0">
                <a:solidFill>
                  <a:srgbClr val="1B75BC"/>
                </a:solidFill>
                <a:latin typeface="Arial"/>
                <a:cs typeface="Arial"/>
              </a:rPr>
              <a:t>Recycling</a:t>
            </a:r>
          </a:p>
        </p:txBody>
      </p:sp>
      <p:sp>
        <p:nvSpPr>
          <p:cNvPr id="3" name="Content Placeholder 2">
            <a:extLst>
              <a:ext uri="{FF2B5EF4-FFF2-40B4-BE49-F238E27FC236}">
                <a16:creationId xmlns:a16="http://schemas.microsoft.com/office/drawing/2014/main" id="{630331F9-226F-8A21-FAF1-FB64CD619567}"/>
              </a:ext>
            </a:extLst>
          </p:cNvPr>
          <p:cNvSpPr>
            <a:spLocks noGrp="1"/>
          </p:cNvSpPr>
          <p:nvPr>
            <p:ph idx="1"/>
          </p:nvPr>
        </p:nvSpPr>
        <p:spPr>
          <a:xfrm>
            <a:off x="398929" y="1317813"/>
            <a:ext cx="5401796" cy="4806762"/>
          </a:xfrm>
        </p:spPr>
        <p:txBody>
          <a:bodyPr vert="horz" lIns="91440" tIns="45720" rIns="91440" bIns="45720" rtlCol="0" anchor="t">
            <a:normAutofit/>
          </a:bodyPr>
          <a:lstStyle/>
          <a:p>
            <a:r>
              <a:rPr lang="en-US" b="1" i="1" dirty="0">
                <a:solidFill>
                  <a:srgbClr val="1B75BC"/>
                </a:solidFill>
              </a:rPr>
              <a:t>Separating recyclable material</a:t>
            </a:r>
            <a:r>
              <a:rPr lang="en-US" dirty="0"/>
              <a:t> from trash is not required but is strongly </a:t>
            </a:r>
            <a:r>
              <a:rPr lang="en-US" b="1" i="1" dirty="0">
                <a:solidFill>
                  <a:srgbClr val="1B75BC"/>
                </a:solidFill>
              </a:rPr>
              <a:t>encouraged</a:t>
            </a:r>
            <a:r>
              <a:rPr lang="en-US" dirty="0"/>
              <a:t>.</a:t>
            </a:r>
          </a:p>
          <a:p>
            <a:pPr lvl="1"/>
            <a:r>
              <a:rPr lang="en-US" dirty="0"/>
              <a:t>Request blue bags for recyclables from KMB.</a:t>
            </a:r>
          </a:p>
          <a:p>
            <a:pPr lvl="1"/>
            <a:r>
              <a:rPr lang="en-US" dirty="0"/>
              <a:t>Taking the recyclables to a recycling center or placing them in your curbside bin is your responsibility.  </a:t>
            </a:r>
          </a:p>
        </p:txBody>
      </p:sp>
      <p:pic>
        <p:nvPicPr>
          <p:cNvPr id="2050" name="Picture 2" descr="Recycling | Town of Gypsum, CO">
            <a:extLst>
              <a:ext uri="{FF2B5EF4-FFF2-40B4-BE49-F238E27FC236}">
                <a16:creationId xmlns:a16="http://schemas.microsoft.com/office/drawing/2014/main" id="{73A4DBF3-20B7-64AE-1088-118CB1C649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1504950"/>
            <a:ext cx="3560763"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USA-Made Colorful Trash Bags in Variety of Sizes and Colors (10, BLUE 33 GALLONS)">
            <a:extLst>
              <a:ext uri="{FF2B5EF4-FFF2-40B4-BE49-F238E27FC236}">
                <a16:creationId xmlns:a16="http://schemas.microsoft.com/office/drawing/2014/main" id="{D3051BF7-15FB-74F2-9ADB-07E295C4E3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9952" y="4804795"/>
            <a:ext cx="1619749" cy="188828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hlinkClick r:id="" action="ppaction://hlinkshowjump?jump=nextslide"/>
            <a:extLst>
              <a:ext uri="{FF2B5EF4-FFF2-40B4-BE49-F238E27FC236}">
                <a16:creationId xmlns:a16="http://schemas.microsoft.com/office/drawing/2014/main" id="{5E24E99B-D66C-8F8F-CE1C-37613BFC9C53}"/>
              </a:ext>
            </a:extLst>
          </p:cNvPr>
          <p:cNvSpPr txBox="1"/>
          <p:nvPr/>
        </p:nvSpPr>
        <p:spPr>
          <a:xfrm>
            <a:off x="9559711" y="5878894"/>
            <a:ext cx="2098766" cy="646331"/>
          </a:xfrm>
          <a:prstGeom prst="rect">
            <a:avLst/>
          </a:prstGeom>
          <a:solidFill>
            <a:srgbClr val="FF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600" b="1" dirty="0">
                <a:solidFill>
                  <a:schemeClr val="bg1"/>
                </a:solidFill>
              </a:rPr>
              <a:t>Continue</a:t>
            </a:r>
          </a:p>
        </p:txBody>
      </p:sp>
    </p:spTree>
    <p:extLst>
      <p:ext uri="{BB962C8B-B14F-4D97-AF65-F5344CB8AC3E}">
        <p14:creationId xmlns:p14="http://schemas.microsoft.com/office/powerpoint/2010/main" val="149991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 presetClass="entr" presetSubtype="0" fill="hold" grpId="0" nodeType="afterEffect">
                                  <p:stCondLst>
                                    <p:cond delay="200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79E7A7577E6E4EA2AB5C7E6405823D" ma:contentTypeVersion="19" ma:contentTypeDescription="Create a new document." ma:contentTypeScope="" ma:versionID="fdf224bf7cec7acaa164c9ab3fdef813">
  <xsd:schema xmlns:xsd="http://www.w3.org/2001/XMLSchema" xmlns:xs="http://www.w3.org/2001/XMLSchema" xmlns:p="http://schemas.microsoft.com/office/2006/metadata/properties" xmlns:ns2="26e95678-e8a4-4f02-a9a2-9d793f9c3df1" xmlns:ns3="33d0a897-898a-468d-9286-fe8d5ddd15a0" targetNamespace="http://schemas.microsoft.com/office/2006/metadata/properties" ma:root="true" ma:fieldsID="effe96e6008142e97e2307a6419de1f9" ns2:_="" ns3:_="">
    <xsd:import namespace="26e95678-e8a4-4f02-a9a2-9d793f9c3df1"/>
    <xsd:import namespace="33d0a897-898a-468d-9286-fe8d5ddd15a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e95678-e8a4-4f02-a9a2-9d793f9c3d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730712d-b211-4771-b27d-e85c48eff3f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3d0a897-898a-468d-9286-fe8d5ddd15a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64aeb66-cb6a-4c3f-86e8-b00455b0b8b7}" ma:internalName="TaxCatchAll" ma:showField="CatchAllData" ma:web="33d0a897-898a-468d-9286-fe8d5ddd15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6e95678-e8a4-4f02-a9a2-9d793f9c3df1">
      <Terms xmlns="http://schemas.microsoft.com/office/infopath/2007/PartnerControls"/>
    </lcf76f155ced4ddcb4097134ff3c332f>
    <TaxCatchAll xmlns="33d0a897-898a-468d-9286-fe8d5ddd15a0" xsi:nil="true"/>
  </documentManagement>
</p:properties>
</file>

<file path=customXml/itemProps1.xml><?xml version="1.0" encoding="utf-8"?>
<ds:datastoreItem xmlns:ds="http://schemas.openxmlformats.org/officeDocument/2006/customXml" ds:itemID="{AE3D2B9A-0E99-47E8-BBA2-13951C5A1CEC}"/>
</file>

<file path=customXml/itemProps2.xml><?xml version="1.0" encoding="utf-8"?>
<ds:datastoreItem xmlns:ds="http://schemas.openxmlformats.org/officeDocument/2006/customXml" ds:itemID="{E53B0580-17C3-43E6-817D-EE3603BA2FAA}">
  <ds:schemaRefs>
    <ds:schemaRef ds:uri="http://schemas.microsoft.com/sharepoint/v3/contenttype/forms"/>
  </ds:schemaRefs>
</ds:datastoreItem>
</file>

<file path=customXml/itemProps3.xml><?xml version="1.0" encoding="utf-8"?>
<ds:datastoreItem xmlns:ds="http://schemas.openxmlformats.org/officeDocument/2006/customXml" ds:itemID="{803C44AA-B0EB-40B5-AE34-14F310BA9EBF}">
  <ds:schemaRefs>
    <ds:schemaRef ds:uri="http://schemas.microsoft.com/office/2006/metadata/properties"/>
    <ds:schemaRef ds:uri="http://schemas.microsoft.com/office/infopath/2007/PartnerControls"/>
    <ds:schemaRef ds:uri="26e95678-e8a4-4f02-a9a2-9d793f9c3df1"/>
    <ds:schemaRef ds:uri="33d0a897-898a-468d-9286-fe8d5ddd15a0"/>
  </ds:schemaRefs>
</ds:datastoreItem>
</file>

<file path=docProps/app.xml><?xml version="1.0" encoding="utf-8"?>
<Properties xmlns="http://schemas.openxmlformats.org/officeDocument/2006/extended-properties" xmlns:vt="http://schemas.openxmlformats.org/officeDocument/2006/docPropsVTypes">
  <TotalTime>1702</TotalTime>
  <Words>3423</Words>
  <Application>Microsoft Office PowerPoint</Application>
  <PresentationFormat>Widescreen</PresentationFormat>
  <Paragraphs>435</Paragraphs>
  <Slides>63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Arial</vt:lpstr>
      <vt:lpstr>Arial Black</vt:lpstr>
      <vt:lpstr>Calibri</vt:lpstr>
      <vt:lpstr>Calibri Light</vt:lpstr>
      <vt:lpstr>Wingdings</vt:lpstr>
      <vt:lpstr>Office Theme</vt:lpstr>
      <vt:lpstr> Mandatory Orientation  and Safety Training  for New  Adopt-A-Waterway (AAW) Group Leaders  </vt:lpstr>
      <vt:lpstr>Introduction</vt:lpstr>
      <vt:lpstr>PowerPoint Presentation</vt:lpstr>
      <vt:lpstr>Our Mission and Partners</vt:lpstr>
      <vt:lpstr>Learning Objectives</vt:lpstr>
      <vt:lpstr>Safety &amp; Orientation Training Topics</vt:lpstr>
      <vt:lpstr>AAW Program: Your Commitment</vt:lpstr>
      <vt:lpstr>AAW Program: Cleanup Days</vt:lpstr>
      <vt:lpstr>AAW Program: Recycling</vt:lpstr>
      <vt:lpstr>AAW Program: Recognition Sign</vt:lpstr>
      <vt:lpstr>AAW Program: Additional Information</vt:lpstr>
      <vt:lpstr>QUIZ Question #1</vt:lpstr>
      <vt:lpstr>Correct! Congratulations!</vt:lpstr>
      <vt:lpstr>Please Try Again</vt:lpstr>
      <vt:lpstr>QUIZ Question #2</vt:lpstr>
      <vt:lpstr>Correct! Congratulations!</vt:lpstr>
      <vt:lpstr>Please Try Again</vt:lpstr>
      <vt:lpstr>Safety &amp; Orientation Training Topics</vt:lpstr>
      <vt:lpstr>Group Leader Responsibilities: Information Folder</vt:lpstr>
      <vt:lpstr>Group Leader Responsibilities: Information Folder</vt:lpstr>
      <vt:lpstr>Group Leader Responsibilities: Information Folder</vt:lpstr>
      <vt:lpstr>Group Leader Responsibilities: Information Folder</vt:lpstr>
      <vt:lpstr>Group Leader Responsibilities: Information Folder</vt:lpstr>
      <vt:lpstr>Group Leader Responsibilities: Information Folder</vt:lpstr>
      <vt:lpstr>Group Leader Responsibilities: Supplies</vt:lpstr>
      <vt:lpstr>Group Leader Responsibilities: Supplies Cont.</vt:lpstr>
      <vt:lpstr>Group Leader Responsibilities: Report Card Submission</vt:lpstr>
      <vt:lpstr>Group Leader Responsibilities: Report Illicit Discharges</vt:lpstr>
      <vt:lpstr>QUIZ Question #3</vt:lpstr>
      <vt:lpstr>Correct! Congratulations!</vt:lpstr>
      <vt:lpstr>Please Try Again</vt:lpstr>
      <vt:lpstr>QUIZ Question #4</vt:lpstr>
      <vt:lpstr>Correct! Congratulations!</vt:lpstr>
      <vt:lpstr>Please Try Again</vt:lpstr>
      <vt:lpstr>Safety &amp; Orientation Training Topics</vt:lpstr>
      <vt:lpstr>Safety First: Safety Guidelines</vt:lpstr>
      <vt:lpstr>Safety First: Safety Guidelines</vt:lpstr>
      <vt:lpstr>QUIZ Question #5</vt:lpstr>
      <vt:lpstr>Correct! Congratulations!</vt:lpstr>
      <vt:lpstr>Please Try Again</vt:lpstr>
      <vt:lpstr>Safety First: Safety Reporting</vt:lpstr>
      <vt:lpstr>QUIZ Question #6</vt:lpstr>
      <vt:lpstr>Correct! Congratulations!</vt:lpstr>
      <vt:lpstr>Please Try Again</vt:lpstr>
      <vt:lpstr>Safety &amp; Orientation Training Topics</vt:lpstr>
      <vt:lpstr>Cleanup Day Policies &amp; Procedures: Upon Arrival</vt:lpstr>
      <vt:lpstr>Cleanup Day Policies &amp; Procedures: Upon Arrival</vt:lpstr>
      <vt:lpstr>Cleanup Day Policies &amp; Procedures: Upon Arrival</vt:lpstr>
      <vt:lpstr>Cleanup Day Policies &amp; Procedures: Upon Arrival</vt:lpstr>
      <vt:lpstr>Cleanup Day Policies &amp; Procedures: Upon Arrival</vt:lpstr>
      <vt:lpstr>Cleanup Day Policies &amp; Procedures: Finishing Up</vt:lpstr>
      <vt:lpstr>Cleanup Day Policies &amp; Procedures: Finishing Up</vt:lpstr>
      <vt:lpstr>Cleanup Day Policies &amp; Procedures: Finishing Up</vt:lpstr>
      <vt:lpstr>Cleanup Day Policies &amp; Procedures: Finishing Up</vt:lpstr>
      <vt:lpstr>QUIZ Question #7</vt:lpstr>
      <vt:lpstr>Correct! Congratulations!</vt:lpstr>
      <vt:lpstr>Please Try Again</vt:lpstr>
      <vt:lpstr>QUIZ Question #8</vt:lpstr>
      <vt:lpstr>Correct! Congratulations!</vt:lpstr>
      <vt:lpstr>Please Try Again</vt:lpstr>
      <vt:lpstr>Be creative and have fun!</vt:lpstr>
      <vt:lpstr>To get credit for completing this course- complete this short form https://forms.gle/aF3XUWzqEgs9KsGv9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Traude Sander</dc:creator>
  <cp:lastModifiedBy>Traude Sander</cp:lastModifiedBy>
  <cp:revision>271</cp:revision>
  <dcterms:created xsi:type="dcterms:W3CDTF">2022-05-03T18:29:23Z</dcterms:created>
  <dcterms:modified xsi:type="dcterms:W3CDTF">2026-05-04T17:33:36Z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0x0101009079E7A7577E6E4EA2AB5C7E6405823D</vt:lpwstr>
  </property>
  <property fmtid="{D5CDD505-2E9C-101B-9397-08002B2CF9AE}" pid="3" name="MediaServiceImageTags">
    <vt:lpwstr/>
  </property>
</Properties>
</file>